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75" r:id="rId7"/>
    <p:sldId id="261" r:id="rId8"/>
    <p:sldId id="276" r:id="rId9"/>
    <p:sldId id="263" r:id="rId10"/>
    <p:sldId id="269" r:id="rId11"/>
    <p:sldId id="283" r:id="rId12"/>
    <p:sldId id="265" r:id="rId13"/>
    <p:sldId id="281" r:id="rId14"/>
    <p:sldId id="282" r:id="rId15"/>
    <p:sldId id="264" r:id="rId16"/>
    <p:sldId id="270" r:id="rId17"/>
    <p:sldId id="273" r:id="rId18"/>
    <p:sldId id="278" r:id="rId19"/>
    <p:sldId id="266" r:id="rId20"/>
    <p:sldId id="267" r:id="rId21"/>
    <p:sldId id="268" r:id="rId22"/>
    <p:sldId id="272" r:id="rId23"/>
    <p:sldId id="274" r:id="rId24"/>
    <p:sldId id="279" r:id="rId25"/>
    <p:sldId id="280" r:id="rId26"/>
  </p:sldIdLst>
  <p:sldSz cx="9144000" cy="6858000" type="screen4x3"/>
  <p:notesSz cx="6858000" cy="9144000"/>
  <p:custDataLst>
    <p:tags r:id="rId27"/>
  </p:custDataLst>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C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4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FD9D1-425E-4BB9-AD1C-D259F6E1F956}" type="datetimeFigureOut">
              <a:rPr lang="sk-SK" smtClean="0"/>
              <a:pPr/>
              <a:t>27. 10. 2010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947736A-AA3C-4E5F-8465-798A1890FF3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alpha val="0"/>
              </a:schemeClr>
            </a:gs>
            <a:gs pos="53000">
              <a:srgbClr val="D4DEFF"/>
            </a:gs>
            <a:gs pos="83000">
              <a:srgbClr val="D4DEFF"/>
            </a:gs>
            <a:gs pos="100000">
              <a:srgbClr val="96AB94"/>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FD9D1-425E-4BB9-AD1C-D259F6E1F956}" type="datetimeFigureOut">
              <a:rPr lang="sk-SK" smtClean="0"/>
              <a:pPr/>
              <a:t>27. 10. 2010</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736A-AA3C-4E5F-8465-798A1890FF3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rspa.royalsocietypublishing.org/content/463/2080/1081.ful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hysorg.com/news91798327.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hysorg.com/news91798327.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3.gif"/><Relationship Id="rId7" Type="http://schemas.openxmlformats.org/officeDocument/2006/relationships/hyperlink" Target="http://polarization.com/viking/viking.html"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www.seattlerobotics.org/encoder/200101/EncoderPol.html" TargetMode="External"/><Relationship Id="rId5" Type="http://schemas.openxmlformats.org/officeDocument/2006/relationships/hyperlink" Target="http://jeb.biologists.org/cgi/reprint/208/12/2399" TargetMode="External"/><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nadianmysteries.ca/sites/vinland/vikinglife/navigation/4579en.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cience.smith.edu/departments/Geology/Petrology/Petrography/Tourmaline/tourmaline.htm"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416" y="1268761"/>
            <a:ext cx="3923928" cy="3528391"/>
          </a:xfrm>
        </p:spPr>
        <p:txBody>
          <a:bodyPr>
            <a:normAutofit/>
          </a:bodyPr>
          <a:lstStyle/>
          <a:p>
            <a:r>
              <a:rPr lang="sk-SK" sz="3100" dirty="0" smtClean="0">
                <a:solidFill>
                  <a:srgbClr val="FAEC3C"/>
                </a:solidFill>
                <a:latin typeface="Arno Pro" pitchFamily="18" charset="0"/>
              </a:rPr>
              <a:t>TMF 2011</a:t>
            </a:r>
            <a:r>
              <a:rPr lang="en-US" sz="3100" dirty="0" smtClean="0">
                <a:solidFill>
                  <a:srgbClr val="FAEC3C"/>
                </a:solidFill>
                <a:latin typeface="Arno Pro" pitchFamily="18" charset="0"/>
              </a:rPr>
              <a:t/>
            </a:r>
            <a:br>
              <a:rPr lang="en-US" sz="3100" dirty="0" smtClean="0">
                <a:solidFill>
                  <a:srgbClr val="FAEC3C"/>
                </a:solidFill>
                <a:latin typeface="Arno Pro" pitchFamily="18" charset="0"/>
              </a:rPr>
            </a:br>
            <a:r>
              <a:rPr lang="sk-SK" sz="16600" dirty="0" smtClean="0">
                <a:solidFill>
                  <a:srgbClr val="FAEC3C"/>
                </a:solidFill>
                <a:latin typeface="Arno Pro" pitchFamily="18" charset="0"/>
              </a:rPr>
              <a:t>17</a:t>
            </a:r>
            <a:br>
              <a:rPr lang="sk-SK" sz="16600" dirty="0" smtClean="0">
                <a:solidFill>
                  <a:srgbClr val="FAEC3C"/>
                </a:solidFill>
                <a:latin typeface="Arno Pro" pitchFamily="18" charset="0"/>
              </a:rPr>
            </a:br>
            <a:endParaRPr lang="sk-SK" sz="1800" dirty="0">
              <a:solidFill>
                <a:schemeClr val="bg1">
                  <a:lumMod val="50000"/>
                </a:schemeClr>
              </a:solidFill>
              <a:latin typeface="Arno Pro" pitchFamily="18" charset="0"/>
            </a:endParaRPr>
          </a:p>
        </p:txBody>
      </p:sp>
      <p:sp>
        <p:nvSpPr>
          <p:cNvPr id="6" name="TextBox 5"/>
          <p:cNvSpPr txBox="1"/>
          <p:nvPr/>
        </p:nvSpPr>
        <p:spPr>
          <a:xfrm>
            <a:off x="6372200" y="6237312"/>
            <a:ext cx="2520280" cy="338554"/>
          </a:xfrm>
          <a:prstGeom prst="rect">
            <a:avLst/>
          </a:prstGeom>
          <a:noFill/>
        </p:spPr>
        <p:txBody>
          <a:bodyPr wrap="square" rtlCol="0">
            <a:spAutoFit/>
          </a:bodyPr>
          <a:lstStyle/>
          <a:p>
            <a:pPr algn="r"/>
            <a:r>
              <a:rPr lang="en-US" sz="1600" i="1" dirty="0" smtClean="0">
                <a:solidFill>
                  <a:schemeClr val="bg1">
                    <a:lumMod val="50000"/>
                  </a:schemeClr>
                </a:solidFill>
                <a:latin typeface="Arno Pro" pitchFamily="18" charset="0"/>
              </a:rPr>
              <a:t>amulet </a:t>
            </a:r>
            <a:r>
              <a:rPr lang="sk-SK" sz="1600" i="1" dirty="0" smtClean="0">
                <a:solidFill>
                  <a:schemeClr val="bg1">
                    <a:lumMod val="50000"/>
                  </a:schemeClr>
                </a:solidFill>
                <a:latin typeface="Arno Pro" pitchFamily="18" charset="0"/>
              </a:rPr>
              <a:t>V</a:t>
            </a:r>
            <a:r>
              <a:rPr lang="en-US" sz="1600" i="1" dirty="0" err="1" smtClean="0">
                <a:solidFill>
                  <a:schemeClr val="bg1">
                    <a:lumMod val="50000"/>
                  </a:schemeClr>
                </a:solidFill>
                <a:latin typeface="Arno Pro" pitchFamily="18" charset="0"/>
              </a:rPr>
              <a:t>egvi</a:t>
            </a:r>
            <a:r>
              <a:rPr lang="sk-SK" sz="1600" i="1" dirty="0" smtClean="0">
                <a:solidFill>
                  <a:schemeClr val="bg1">
                    <a:lumMod val="50000"/>
                  </a:schemeClr>
                </a:solidFill>
                <a:latin typeface="Arno Pro" pitchFamily="18" charset="0"/>
              </a:rPr>
              <a:t>sír, </a:t>
            </a:r>
            <a:r>
              <a:rPr lang="sk-SK" sz="1600" i="1" dirty="0" err="1" smtClean="0">
                <a:solidFill>
                  <a:schemeClr val="bg1">
                    <a:lumMod val="50000"/>
                  </a:schemeClr>
                </a:solidFill>
                <a:latin typeface="Arno Pro" pitchFamily="18" charset="0"/>
              </a:rPr>
              <a:t>Brent</a:t>
            </a:r>
            <a:r>
              <a:rPr lang="sk-SK" sz="1600" i="1" dirty="0" smtClean="0">
                <a:solidFill>
                  <a:schemeClr val="bg1">
                    <a:lumMod val="50000"/>
                  </a:schemeClr>
                </a:solidFill>
                <a:latin typeface="Arno Pro" pitchFamily="18" charset="0"/>
              </a:rPr>
              <a:t> </a:t>
            </a:r>
            <a:r>
              <a:rPr lang="sk-SK" sz="1600" i="1" dirty="0" err="1" smtClean="0">
                <a:solidFill>
                  <a:schemeClr val="bg1">
                    <a:lumMod val="50000"/>
                  </a:schemeClr>
                </a:solidFill>
                <a:latin typeface="Arno Pro" pitchFamily="18" charset="0"/>
              </a:rPr>
              <a:t>Berry</a:t>
            </a:r>
            <a:endParaRPr lang="sk-SK" sz="1600" i="1" dirty="0">
              <a:solidFill>
                <a:schemeClr val="bg1">
                  <a:lumMod val="50000"/>
                </a:schemeClr>
              </a:solidFill>
              <a:latin typeface="Arno Pro" pitchFamily="18" charset="0"/>
            </a:endParaRPr>
          </a:p>
        </p:txBody>
      </p:sp>
      <p:sp>
        <p:nvSpPr>
          <p:cNvPr id="8" name="Title 1"/>
          <p:cNvSpPr txBox="1">
            <a:spLocks/>
          </p:cNvSpPr>
          <p:nvPr/>
        </p:nvSpPr>
        <p:spPr>
          <a:xfrm>
            <a:off x="-144016" y="2996952"/>
            <a:ext cx="3923928" cy="30963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3100" b="0" i="0" u="none" strike="noStrike" kern="1200" cap="none" spc="0" normalizeH="0" baseline="0" noProof="0" dirty="0" smtClean="0">
                <a:ln>
                  <a:noFill/>
                </a:ln>
                <a:solidFill>
                  <a:srgbClr val="FAEC3C"/>
                </a:solidFill>
                <a:effectLst/>
                <a:uLnTx/>
                <a:uFillTx/>
                <a:latin typeface="Arno Pro" pitchFamily="18" charset="0"/>
                <a:ea typeface="+mj-ea"/>
                <a:cs typeface="+mj-cs"/>
              </a:rPr>
              <a:t>VIKINGOVIA</a:t>
            </a:r>
            <a:r>
              <a:rPr kumimoji="0" lang="sk-SK" sz="3100" b="0" i="0" u="none" strike="noStrike" kern="1200" cap="none" spc="0" normalizeH="0" baseline="0" noProof="0" dirty="0" smtClean="0">
                <a:ln>
                  <a:noFill/>
                </a:ln>
                <a:solidFill>
                  <a:srgbClr val="FFC000"/>
                </a:solidFill>
                <a:effectLst/>
                <a:uLnTx/>
                <a:uFillTx/>
                <a:latin typeface="Arno Pro" pitchFamily="18" charset="0"/>
                <a:ea typeface="+mj-ea"/>
                <a:cs typeface="+mj-cs"/>
              </a:rPr>
              <a:t/>
            </a:r>
            <a:br>
              <a:rPr kumimoji="0" lang="sk-SK" sz="3100" b="0" i="0" u="none" strike="noStrike" kern="1200" cap="none" spc="0" normalizeH="0" baseline="0" noProof="0" dirty="0" smtClean="0">
                <a:ln>
                  <a:noFill/>
                </a:ln>
                <a:solidFill>
                  <a:srgbClr val="FFC000"/>
                </a:solidFill>
                <a:effectLst/>
                <a:uLnTx/>
                <a:uFillTx/>
                <a:latin typeface="Arno Pro" pitchFamily="18" charset="0"/>
                <a:ea typeface="+mj-ea"/>
                <a:cs typeface="+mj-cs"/>
              </a:rPr>
            </a:br>
            <a:r>
              <a:rPr kumimoji="0" lang="sk-SK" sz="3100" b="0" i="0" u="none" strike="noStrike" kern="1200" cap="none" spc="0" normalizeH="0" baseline="0" noProof="0" dirty="0" smtClean="0">
                <a:ln>
                  <a:noFill/>
                </a:ln>
                <a:solidFill>
                  <a:srgbClr val="FFC000"/>
                </a:solidFill>
                <a:effectLst/>
                <a:uLnTx/>
                <a:uFillTx/>
                <a:latin typeface="Arno Pro" pitchFamily="18" charset="0"/>
                <a:ea typeface="+mj-ea"/>
                <a:cs typeface="+mj-cs"/>
              </a:rPr>
              <a:t/>
            </a:r>
            <a:br>
              <a:rPr kumimoji="0" lang="sk-SK" sz="3100" b="0" i="0" u="none" strike="noStrike" kern="1200" cap="none" spc="0" normalizeH="0" baseline="0" noProof="0" dirty="0" smtClean="0">
                <a:ln>
                  <a:noFill/>
                </a:ln>
                <a:solidFill>
                  <a:srgbClr val="FFC000"/>
                </a:solidFill>
                <a:effectLst/>
                <a:uLnTx/>
                <a:uFillTx/>
                <a:latin typeface="Arno Pro" pitchFamily="18" charset="0"/>
                <a:ea typeface="+mj-ea"/>
                <a:cs typeface="+mj-cs"/>
              </a:rPr>
            </a:br>
            <a:r>
              <a:rPr kumimoji="0" lang="sk-SK" sz="1800" b="0" i="0" u="none" strike="noStrike" kern="1200" cap="none" spc="0" normalizeH="0" baseline="0" noProof="0" dirty="0" smtClean="0">
                <a:ln>
                  <a:noFill/>
                </a:ln>
                <a:solidFill>
                  <a:schemeClr val="bg1">
                    <a:lumMod val="50000"/>
                  </a:schemeClr>
                </a:solidFill>
                <a:effectLst/>
                <a:uLnTx/>
                <a:uFillTx/>
                <a:latin typeface="Arno Pro" pitchFamily="18" charset="0"/>
                <a:ea typeface="+mj-ea"/>
                <a:cs typeface="+mj-cs"/>
              </a:rPr>
              <a:t>D. </a:t>
            </a:r>
            <a:r>
              <a:rPr kumimoji="0" lang="sk-SK" sz="1800" b="0" i="0" u="none" strike="noStrike" kern="1200" cap="none" spc="0" normalizeH="0" baseline="0" noProof="0" dirty="0" err="1" smtClean="0">
                <a:ln>
                  <a:noFill/>
                </a:ln>
                <a:solidFill>
                  <a:schemeClr val="bg1">
                    <a:lumMod val="50000"/>
                  </a:schemeClr>
                </a:solidFill>
                <a:effectLst/>
                <a:uLnTx/>
                <a:uFillTx/>
                <a:latin typeface="Arno Pro" pitchFamily="18" charset="0"/>
                <a:ea typeface="+mj-ea"/>
                <a:cs typeface="+mj-cs"/>
              </a:rPr>
              <a:t>Nagaj</a:t>
            </a:r>
            <a:r>
              <a:rPr kumimoji="0" lang="sk-SK" sz="1800" b="0" i="0" u="none" strike="noStrike" kern="1200" cap="none" spc="0" normalizeH="0" baseline="0" noProof="0" dirty="0" smtClean="0">
                <a:ln>
                  <a:noFill/>
                </a:ln>
                <a:solidFill>
                  <a:schemeClr val="bg1">
                    <a:lumMod val="50000"/>
                  </a:schemeClr>
                </a:solidFill>
                <a:effectLst/>
                <a:uLnTx/>
                <a:uFillTx/>
                <a:latin typeface="Arno Pro" pitchFamily="18" charset="0"/>
                <a:ea typeface="+mj-ea"/>
                <a:cs typeface="+mj-cs"/>
              </a:rPr>
              <a:t>, RCQI </a:t>
            </a:r>
            <a:r>
              <a:rPr kumimoji="0" lang="sk-SK" sz="1800" b="0" i="0" u="none" strike="noStrike" kern="1200" cap="none" spc="0" normalizeH="0" baseline="0" noProof="0" dirty="0" err="1" smtClean="0">
                <a:ln>
                  <a:noFill/>
                </a:ln>
                <a:solidFill>
                  <a:schemeClr val="bg1">
                    <a:lumMod val="50000"/>
                  </a:schemeClr>
                </a:solidFill>
                <a:effectLst/>
                <a:uLnTx/>
                <a:uFillTx/>
                <a:latin typeface="Arno Pro" pitchFamily="18" charset="0"/>
                <a:ea typeface="+mj-ea"/>
                <a:cs typeface="+mj-cs"/>
              </a:rPr>
              <a:t>IoP</a:t>
            </a:r>
            <a:r>
              <a:rPr kumimoji="0" lang="sk-SK" sz="1800" b="0" i="0" u="none" strike="noStrike" kern="1200" cap="none" spc="0" normalizeH="0" baseline="0" noProof="0" dirty="0" smtClean="0">
                <a:ln>
                  <a:noFill/>
                </a:ln>
                <a:solidFill>
                  <a:schemeClr val="bg1">
                    <a:lumMod val="50000"/>
                  </a:schemeClr>
                </a:solidFill>
                <a:effectLst/>
                <a:uLnTx/>
                <a:uFillTx/>
                <a:latin typeface="Arno Pro" pitchFamily="18" charset="0"/>
                <a:ea typeface="+mj-ea"/>
                <a:cs typeface="+mj-cs"/>
              </a:rPr>
              <a:t> SAS</a:t>
            </a:r>
            <a:endParaRPr kumimoji="0" lang="sk-SK" sz="1800" b="0" i="0" u="none" strike="noStrike" kern="1200" cap="none" spc="0" normalizeH="0" baseline="0" noProof="0" dirty="0">
              <a:ln>
                <a:noFill/>
              </a:ln>
              <a:solidFill>
                <a:schemeClr val="bg1">
                  <a:lumMod val="50000"/>
                </a:schemeClr>
              </a:solidFill>
              <a:effectLst/>
              <a:uLnTx/>
              <a:uFillTx/>
              <a:latin typeface="Arno Pro" pitchFamily="18" charset="0"/>
              <a:ea typeface="+mj-ea"/>
              <a:cs typeface="+mj-cs"/>
            </a:endParaRPr>
          </a:p>
        </p:txBody>
      </p:sp>
      <p:pic>
        <p:nvPicPr>
          <p:cNvPr id="9" name="Picture 8" descr="vegvisir.png"/>
          <p:cNvPicPr>
            <a:picLocks noChangeAspect="1"/>
          </p:cNvPicPr>
          <p:nvPr/>
        </p:nvPicPr>
        <p:blipFill>
          <a:blip r:embed="rId2" cstate="print"/>
          <a:stretch>
            <a:fillRect/>
          </a:stretch>
        </p:blipFill>
        <p:spPr>
          <a:xfrm>
            <a:off x="3411127" y="616132"/>
            <a:ext cx="5337337" cy="56751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smtClean="0">
                <a:latin typeface="Arno Pro" pitchFamily="18" charset="0"/>
              </a:rPr>
              <a:t>Lineárne p</a:t>
            </a:r>
            <a:r>
              <a:rPr lang="en-US" b="1" dirty="0" err="1" smtClean="0">
                <a:latin typeface="Arno Pro" pitchFamily="18" charset="0"/>
              </a:rPr>
              <a:t>olariz</a:t>
            </a:r>
            <a:r>
              <a:rPr lang="sk-SK" b="1" dirty="0" err="1" smtClean="0">
                <a:latin typeface="Arno Pro" pitchFamily="18" charset="0"/>
              </a:rPr>
              <a:t>ované</a:t>
            </a:r>
            <a:r>
              <a:rPr lang="sk-SK" b="1" dirty="0" smtClean="0">
                <a:latin typeface="Arno Pro" pitchFamily="18" charset="0"/>
              </a:rPr>
              <a:t> svetlo</a:t>
            </a:r>
            <a:endParaRPr lang="sk-SK" b="1" dirty="0">
              <a:latin typeface="Arno Pro" pitchFamily="18" charset="0"/>
            </a:endParaRPr>
          </a:p>
        </p:txBody>
      </p:sp>
      <p:sp>
        <p:nvSpPr>
          <p:cNvPr id="3" name="Content Placeholder 2"/>
          <p:cNvSpPr>
            <a:spLocks noGrp="1"/>
          </p:cNvSpPr>
          <p:nvPr>
            <p:ph idx="1"/>
          </p:nvPr>
        </p:nvSpPr>
        <p:spPr>
          <a:xfrm>
            <a:off x="5868144" y="1412776"/>
            <a:ext cx="3024336" cy="2941787"/>
          </a:xfrm>
        </p:spPr>
        <p:txBody>
          <a:bodyPr>
            <a:noAutofit/>
          </a:bodyPr>
          <a:lstStyle/>
          <a:p>
            <a:pPr marL="0" indent="0"/>
            <a:r>
              <a:rPr lang="sk-SK" dirty="0" smtClean="0">
                <a:latin typeface="Arno Pro" pitchFamily="18" charset="0"/>
              </a:rPr>
              <a:t> povrch vody</a:t>
            </a:r>
          </a:p>
          <a:p>
            <a:pPr marL="0" indent="0"/>
            <a:r>
              <a:rPr lang="sk-SK" dirty="0" smtClean="0">
                <a:latin typeface="Arno Pro" pitchFamily="18" charset="0"/>
              </a:rPr>
              <a:t> sklo, plexisklo ... </a:t>
            </a:r>
          </a:p>
          <a:p>
            <a:pPr marL="0" indent="0"/>
            <a:r>
              <a:rPr lang="sk-SK" dirty="0" smtClean="0">
                <a:latin typeface="Arno Pro" pitchFamily="18" charset="0"/>
              </a:rPr>
              <a:t> svetlo z dúhy</a:t>
            </a:r>
          </a:p>
          <a:p>
            <a:pPr marL="0" indent="0"/>
            <a:r>
              <a:rPr lang="sk-SK" dirty="0" smtClean="0">
                <a:latin typeface="Arno Pro" pitchFamily="18" charset="0"/>
              </a:rPr>
              <a:t> povrch cesty</a:t>
            </a:r>
          </a:p>
          <a:p>
            <a:pPr marL="0" indent="0"/>
            <a:r>
              <a:rPr lang="sk-SK" dirty="0" smtClean="0">
                <a:latin typeface="Arno Pro" pitchFamily="18" charset="0"/>
              </a:rPr>
              <a:t> atmosféra</a:t>
            </a:r>
          </a:p>
          <a:p>
            <a:pPr marL="0" indent="0"/>
            <a:endParaRPr lang="sk-SK" dirty="0" smtClean="0">
              <a:latin typeface="Arno Pro" pitchFamily="18" charset="0"/>
            </a:endParaRPr>
          </a:p>
          <a:p>
            <a:pPr marL="0" indent="0"/>
            <a:r>
              <a:rPr lang="sk-SK" dirty="0" smtClean="0">
                <a:latin typeface="Arno Pro" pitchFamily="18" charset="0"/>
              </a:rPr>
              <a:t> miera lineárnej </a:t>
            </a:r>
            <a:br>
              <a:rPr lang="sk-SK" dirty="0" smtClean="0">
                <a:latin typeface="Arno Pro" pitchFamily="18" charset="0"/>
              </a:rPr>
            </a:br>
            <a:r>
              <a:rPr lang="sk-SK" dirty="0" smtClean="0">
                <a:latin typeface="Arno Pro" pitchFamily="18" charset="0"/>
              </a:rPr>
              <a:t>   polarizácie?</a:t>
            </a:r>
            <a:br>
              <a:rPr lang="sk-SK" dirty="0" smtClean="0">
                <a:latin typeface="Arno Pro" pitchFamily="18" charset="0"/>
              </a:rPr>
            </a:br>
            <a:r>
              <a:rPr lang="sk-SK" dirty="0" smtClean="0">
                <a:latin typeface="Arno Pro" pitchFamily="18" charset="0"/>
              </a:rPr>
              <a:t>  </a:t>
            </a:r>
            <a:r>
              <a:rPr lang="en-US" dirty="0" smtClean="0">
                <a:latin typeface="Arno Pro" pitchFamily="18" charset="0"/>
              </a:rPr>
              <a:t> To</a:t>
            </a:r>
            <a:r>
              <a:rPr lang="sk-SK" dirty="0" smtClean="0">
                <a:latin typeface="Arno Pro" pitchFamily="18" charset="0"/>
              </a:rPr>
              <a:t>č filtrom!</a:t>
            </a:r>
            <a:endParaRPr lang="sk-SK" dirty="0">
              <a:latin typeface="Arno Pro" pitchFamily="18" charset="0"/>
            </a:endParaRPr>
          </a:p>
        </p:txBody>
      </p:sp>
      <p:pic>
        <p:nvPicPr>
          <p:cNvPr id="8" name="Picture 7" descr="how_polarization_works2.jpg"/>
          <p:cNvPicPr>
            <a:picLocks noChangeAspect="1"/>
          </p:cNvPicPr>
          <p:nvPr/>
        </p:nvPicPr>
        <p:blipFill>
          <a:blip r:embed="rId2" cstate="print"/>
          <a:srcRect t="7839"/>
          <a:stretch>
            <a:fillRect/>
          </a:stretch>
        </p:blipFill>
        <p:spPr>
          <a:xfrm>
            <a:off x="500112" y="3933056"/>
            <a:ext cx="5080000" cy="2539876"/>
          </a:xfrm>
          <a:prstGeom prst="rect">
            <a:avLst/>
          </a:prstGeom>
          <a:ln>
            <a:solidFill>
              <a:schemeClr val="tx1"/>
            </a:solidFill>
          </a:ln>
        </p:spPr>
      </p:pic>
      <p:pic>
        <p:nvPicPr>
          <p:cNvPr id="9" name="Picture 8" descr="how_polarization_works1.jpg"/>
          <p:cNvPicPr>
            <a:picLocks noChangeAspect="1"/>
          </p:cNvPicPr>
          <p:nvPr/>
        </p:nvPicPr>
        <p:blipFill>
          <a:blip r:embed="rId3" cstate="print"/>
          <a:srcRect t="7839"/>
          <a:stretch>
            <a:fillRect/>
          </a:stretch>
        </p:blipFill>
        <p:spPr>
          <a:xfrm>
            <a:off x="500112" y="1268760"/>
            <a:ext cx="5080000" cy="253987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err="1" smtClean="0">
                <a:latin typeface="Arno Pro" pitchFamily="18" charset="0"/>
              </a:rPr>
              <a:t>Birefringentné</a:t>
            </a:r>
            <a:r>
              <a:rPr lang="sk-SK" b="1" dirty="0" smtClean="0">
                <a:latin typeface="Arno Pro" pitchFamily="18" charset="0"/>
              </a:rPr>
              <a:t> kryštály</a:t>
            </a:r>
            <a:r>
              <a:rPr lang="en-US" b="1" dirty="0" smtClean="0">
                <a:latin typeface="Arno Pro" pitchFamily="18" charset="0"/>
              </a:rPr>
              <a:t> (</a:t>
            </a:r>
            <a:r>
              <a:rPr lang="en-US" b="1" dirty="0" err="1" smtClean="0">
                <a:latin typeface="Arno Pro" pitchFamily="18" charset="0"/>
              </a:rPr>
              <a:t>kalcit</a:t>
            </a:r>
            <a:r>
              <a:rPr lang="en-US" b="1" dirty="0" smtClean="0">
                <a:latin typeface="Arno Pro" pitchFamily="18" charset="0"/>
              </a:rPr>
              <a:t>, …)</a:t>
            </a:r>
            <a:endParaRPr lang="sk-SK" b="1" dirty="0">
              <a:latin typeface="Arno Pro" pitchFamily="18" charset="0"/>
            </a:endParaRPr>
          </a:p>
        </p:txBody>
      </p:sp>
      <p:sp>
        <p:nvSpPr>
          <p:cNvPr id="28" name="Content Placeholder 2"/>
          <p:cNvSpPr>
            <a:spLocks noGrp="1"/>
          </p:cNvSpPr>
          <p:nvPr>
            <p:ph idx="1"/>
          </p:nvPr>
        </p:nvSpPr>
        <p:spPr>
          <a:xfrm>
            <a:off x="395536" y="1412776"/>
            <a:ext cx="8424936" cy="5184576"/>
          </a:xfrm>
        </p:spPr>
        <p:txBody>
          <a:bodyPr>
            <a:noAutofit/>
          </a:bodyPr>
          <a:lstStyle/>
          <a:p>
            <a:pPr marL="0" indent="0">
              <a:spcBef>
                <a:spcPts val="1200"/>
              </a:spcBef>
            </a:pPr>
            <a:r>
              <a:rPr lang="en-US" sz="2800" dirty="0" smtClean="0">
                <a:latin typeface="Arno Pro" pitchFamily="18" charset="0"/>
              </a:rPr>
              <a:t> </a:t>
            </a:r>
            <a:r>
              <a:rPr lang="sk-SK" sz="2800" dirty="0" smtClean="0">
                <a:latin typeface="Arno Pro" pitchFamily="18" charset="0"/>
              </a:rPr>
              <a:t>rôzny index lomu pre dve rôzne polarizácie</a:t>
            </a:r>
          </a:p>
          <a:p>
            <a:pPr marL="0" indent="0">
              <a:spcBef>
                <a:spcPts val="1200"/>
              </a:spcBef>
            </a:pPr>
            <a:endParaRPr lang="sk-SK" sz="2800" i="1" dirty="0" smtClean="0">
              <a:latin typeface="Arno Pro" pitchFamily="18" charset="0"/>
            </a:endParaRPr>
          </a:p>
          <a:p>
            <a:pPr marL="0" indent="0">
              <a:spcBef>
                <a:spcPts val="1200"/>
              </a:spcBef>
            </a:pPr>
            <a:endParaRPr lang="sk-SK" sz="2800" i="1" dirty="0" smtClean="0">
              <a:latin typeface="Arno Pro" pitchFamily="18" charset="0"/>
            </a:endParaRPr>
          </a:p>
          <a:p>
            <a:pPr marL="0" indent="0">
              <a:spcBef>
                <a:spcPts val="1200"/>
              </a:spcBef>
            </a:pPr>
            <a:endParaRPr lang="sk-SK" sz="2800" i="1" dirty="0" smtClean="0">
              <a:latin typeface="Arno Pro" pitchFamily="18" charset="0"/>
            </a:endParaRPr>
          </a:p>
          <a:p>
            <a:pPr marL="0" indent="0">
              <a:spcBef>
                <a:spcPts val="1200"/>
              </a:spcBef>
            </a:pPr>
            <a:endParaRPr lang="sk-SK" sz="2800" i="1" dirty="0" smtClean="0">
              <a:latin typeface="Arno Pro" pitchFamily="18" charset="0"/>
            </a:endParaRPr>
          </a:p>
          <a:p>
            <a:pPr marL="0" indent="0">
              <a:spcBef>
                <a:spcPts val="1200"/>
              </a:spcBef>
            </a:pPr>
            <a:endParaRPr lang="sk-SK" sz="2800" i="1" dirty="0" smtClean="0">
              <a:latin typeface="Arno Pro" pitchFamily="18" charset="0"/>
            </a:endParaRPr>
          </a:p>
          <a:p>
            <a:pPr marL="0" indent="0">
              <a:spcBef>
                <a:spcPts val="1200"/>
              </a:spcBef>
            </a:pPr>
            <a:endParaRPr lang="sk-SK" sz="2800" i="1" dirty="0" smtClean="0">
              <a:latin typeface="Arno Pro" pitchFamily="18" charset="0"/>
            </a:endParaRPr>
          </a:p>
          <a:p>
            <a:pPr marL="0" indent="0">
              <a:spcBef>
                <a:spcPts val="1200"/>
              </a:spcBef>
            </a:pPr>
            <a:endParaRPr lang="sk-SK" sz="2800" i="1" dirty="0" smtClean="0">
              <a:latin typeface="Arno Pro" pitchFamily="18" charset="0"/>
            </a:endParaRPr>
          </a:p>
          <a:p>
            <a:pPr marL="0" indent="0">
              <a:spcBef>
                <a:spcPts val="1200"/>
              </a:spcBef>
            </a:pPr>
            <a:r>
              <a:rPr lang="sk-SK" sz="2800" i="1" dirty="0" smtClean="0">
                <a:latin typeface="Arno Pro" pitchFamily="18" charset="0"/>
              </a:rPr>
              <a:t> </a:t>
            </a:r>
            <a:r>
              <a:rPr lang="sk-SK" sz="2800" dirty="0" smtClean="0">
                <a:latin typeface="Arno Pro" pitchFamily="18" charset="0"/>
              </a:rPr>
              <a:t>otáčanie ... zmeny </a:t>
            </a:r>
            <a:r>
              <a:rPr lang="sk-SK" sz="2800" dirty="0" smtClean="0">
                <a:latin typeface="Arno Pro" pitchFamily="18" charset="0"/>
              </a:rPr>
              <a:t>farby</a:t>
            </a:r>
            <a:r>
              <a:rPr lang="en-US" sz="2800" dirty="0" smtClean="0">
                <a:latin typeface="Arno Pro" pitchFamily="18" charset="0"/>
              </a:rPr>
              <a:t>/</a:t>
            </a:r>
            <a:r>
              <a:rPr lang="en-US" sz="2800" dirty="0" err="1" smtClean="0">
                <a:latin typeface="Arno Pro" pitchFamily="18" charset="0"/>
              </a:rPr>
              <a:t>svetlosti</a:t>
            </a:r>
            <a:r>
              <a:rPr lang="sk-SK" sz="2800" dirty="0" smtClean="0">
                <a:latin typeface="Arno Pro" pitchFamily="18" charset="0"/>
              </a:rPr>
              <a:t>... </a:t>
            </a:r>
            <a:r>
              <a:rPr lang="en-US" sz="2800" dirty="0" smtClean="0">
                <a:latin typeface="Arno Pro" pitchFamily="18" charset="0"/>
              </a:rPr>
              <a:t>test </a:t>
            </a:r>
            <a:r>
              <a:rPr lang="en-US" sz="2800" dirty="0" err="1" smtClean="0">
                <a:latin typeface="Arno Pro" pitchFamily="18" charset="0"/>
              </a:rPr>
              <a:t>polariz</a:t>
            </a:r>
            <a:r>
              <a:rPr lang="sk-SK" sz="2800" dirty="0" err="1" smtClean="0">
                <a:latin typeface="Arno Pro" pitchFamily="18" charset="0"/>
              </a:rPr>
              <a:t>ácie</a:t>
            </a:r>
            <a:endParaRPr lang="sk-SK" sz="2800" i="1" dirty="0" smtClean="0">
              <a:latin typeface="Arno Pro" pitchFamily="18" charset="0"/>
            </a:endParaRPr>
          </a:p>
          <a:p>
            <a:pPr marL="0" indent="0">
              <a:spcBef>
                <a:spcPts val="1200"/>
              </a:spcBef>
              <a:buNone/>
            </a:pPr>
            <a:endParaRPr lang="en-US" sz="2800" i="1" dirty="0" smtClean="0">
              <a:latin typeface="Arno Pro" pitchFamily="18" charset="0"/>
            </a:endParaRPr>
          </a:p>
          <a:p>
            <a:pPr marL="0" indent="0">
              <a:spcBef>
                <a:spcPts val="1200"/>
              </a:spcBef>
              <a:buNone/>
            </a:pPr>
            <a:endParaRPr lang="en-US" sz="2800" i="1" dirty="0" smtClean="0">
              <a:latin typeface="Arno Pro" pitchFamily="18" charset="0"/>
            </a:endParaRPr>
          </a:p>
          <a:p>
            <a:pPr marL="0" indent="0">
              <a:spcBef>
                <a:spcPts val="1200"/>
              </a:spcBef>
              <a:buNone/>
            </a:pPr>
            <a:endParaRPr lang="en-US" sz="2800" i="1" dirty="0" smtClean="0">
              <a:latin typeface="Arno Pro" pitchFamily="18" charset="0"/>
            </a:endParaRPr>
          </a:p>
          <a:p>
            <a:pPr marL="0" indent="0">
              <a:spcBef>
                <a:spcPts val="1200"/>
              </a:spcBef>
              <a:buNone/>
            </a:pPr>
            <a:endParaRPr lang="en-US" sz="2800" i="1" dirty="0" smtClean="0">
              <a:latin typeface="Arno Pro" pitchFamily="18" charset="0"/>
            </a:endParaRPr>
          </a:p>
        </p:txBody>
      </p:sp>
      <p:grpSp>
        <p:nvGrpSpPr>
          <p:cNvPr id="7" name="Group 6"/>
          <p:cNvGrpSpPr/>
          <p:nvPr/>
        </p:nvGrpSpPr>
        <p:grpSpPr>
          <a:xfrm>
            <a:off x="4606192" y="2339588"/>
            <a:ext cx="4430304" cy="3897724"/>
            <a:chOff x="4606192" y="2339588"/>
            <a:chExt cx="4430304" cy="3897724"/>
          </a:xfrm>
        </p:grpSpPr>
        <p:pic>
          <p:nvPicPr>
            <p:cNvPr id="17" name="Picture 16" descr="200px-Calcite_and_polarizing_filter.gif"/>
            <p:cNvPicPr>
              <a:picLocks noChangeAspect="1"/>
            </p:cNvPicPr>
            <p:nvPr/>
          </p:nvPicPr>
          <p:blipFill>
            <a:blip r:embed="rId2" cstate="print"/>
            <a:stretch>
              <a:fillRect/>
            </a:stretch>
          </p:blipFill>
          <p:spPr>
            <a:xfrm>
              <a:off x="4606192" y="2339588"/>
              <a:ext cx="3998256" cy="3438500"/>
            </a:xfrm>
            <a:prstGeom prst="rect">
              <a:avLst/>
            </a:prstGeom>
            <a:ln>
              <a:solidFill>
                <a:schemeClr val="tx1"/>
              </a:solidFill>
            </a:ln>
          </p:spPr>
        </p:pic>
        <p:sp>
          <p:nvSpPr>
            <p:cNvPr id="18" name="TextBox 17"/>
            <p:cNvSpPr txBox="1"/>
            <p:nvPr/>
          </p:nvSpPr>
          <p:spPr>
            <a:xfrm>
              <a:off x="7308304" y="5867980"/>
              <a:ext cx="1728192" cy="369332"/>
            </a:xfrm>
            <a:prstGeom prst="rect">
              <a:avLst/>
            </a:prstGeom>
            <a:noFill/>
          </p:spPr>
          <p:txBody>
            <a:bodyPr vert="horz" wrap="square" rtlCol="0">
              <a:spAutoFit/>
            </a:bodyPr>
            <a:lstStyle/>
            <a:p>
              <a:r>
                <a:rPr lang="sk-SK" i="1" dirty="0" err="1" smtClean="0">
                  <a:latin typeface="Arno Pro" pitchFamily="18" charset="0"/>
                </a:rPr>
                <a:t>wikipedia.org</a:t>
              </a:r>
              <a:endParaRPr lang="sk-SK" i="1" dirty="0">
                <a:latin typeface="Arno Pro" pitchFamily="18" charset="0"/>
              </a:endParaRPr>
            </a:p>
          </p:txBody>
        </p:sp>
      </p:grpSp>
      <p:pic>
        <p:nvPicPr>
          <p:cNvPr id="19" name="Picture 18" descr="356px-Rays_passing_through_birefringent_material.svg.png"/>
          <p:cNvPicPr>
            <a:picLocks noChangeAspect="1"/>
          </p:cNvPicPr>
          <p:nvPr/>
        </p:nvPicPr>
        <p:blipFill>
          <a:blip r:embed="rId3" cstate="print"/>
          <a:stretch>
            <a:fillRect/>
          </a:stretch>
        </p:blipFill>
        <p:spPr>
          <a:xfrm>
            <a:off x="611560" y="2267580"/>
            <a:ext cx="3390900" cy="3524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y1.jpg"/>
          <p:cNvPicPr>
            <a:picLocks noChangeAspect="1"/>
          </p:cNvPicPr>
          <p:nvPr/>
        </p:nvPicPr>
        <p:blipFill>
          <a:blip r:embed="rId2" cstate="print"/>
          <a:srcRect l="11200"/>
          <a:stretch>
            <a:fillRect/>
          </a:stretch>
        </p:blipFill>
        <p:spPr>
          <a:xfrm>
            <a:off x="0" y="0"/>
            <a:ext cx="9144001" cy="6858000"/>
          </a:xfrm>
          <a:prstGeom prst="rect">
            <a:avLst/>
          </a:prstGeom>
        </p:spPr>
      </p:pic>
      <p:sp>
        <p:nvSpPr>
          <p:cNvPr id="7" name="TextBox 6"/>
          <p:cNvSpPr txBox="1"/>
          <p:nvPr/>
        </p:nvSpPr>
        <p:spPr>
          <a:xfrm>
            <a:off x="395536" y="416858"/>
            <a:ext cx="2952328" cy="707886"/>
          </a:xfrm>
          <a:prstGeom prst="rect">
            <a:avLst/>
          </a:prstGeom>
          <a:noFill/>
        </p:spPr>
        <p:txBody>
          <a:bodyPr wrap="square" rtlCol="0">
            <a:spAutoFit/>
          </a:bodyPr>
          <a:lstStyle/>
          <a:p>
            <a:r>
              <a:rPr lang="en-US" sz="4000" b="1" dirty="0" err="1" smtClean="0">
                <a:latin typeface="Arno Pro" pitchFamily="18" charset="0"/>
              </a:rPr>
              <a:t>Bez</a:t>
            </a:r>
            <a:r>
              <a:rPr lang="en-US" sz="4000" b="1" dirty="0" smtClean="0">
                <a:latin typeface="Arno Pro" pitchFamily="18" charset="0"/>
              </a:rPr>
              <a:t> </a:t>
            </a:r>
            <a:r>
              <a:rPr lang="en-US" sz="4000" b="1" dirty="0" err="1" smtClean="0">
                <a:latin typeface="Arno Pro" pitchFamily="18" charset="0"/>
              </a:rPr>
              <a:t>filtra</a:t>
            </a:r>
            <a:endParaRPr lang="sk-SK" sz="4000" b="1" dirty="0">
              <a:latin typeface="Arno Pro"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y2.jpg"/>
          <p:cNvPicPr>
            <a:picLocks noChangeAspect="1"/>
          </p:cNvPicPr>
          <p:nvPr/>
        </p:nvPicPr>
        <p:blipFill>
          <a:blip r:embed="rId2" cstate="print"/>
          <a:srcRect l="11200"/>
          <a:stretch>
            <a:fillRect/>
          </a:stretch>
        </p:blipFill>
        <p:spPr>
          <a:xfrm>
            <a:off x="0" y="0"/>
            <a:ext cx="9144001" cy="6858000"/>
          </a:xfrm>
          <a:prstGeom prst="rect">
            <a:avLst/>
          </a:prstGeom>
        </p:spPr>
      </p:pic>
      <p:sp>
        <p:nvSpPr>
          <p:cNvPr id="9" name="TextBox 8"/>
          <p:cNvSpPr txBox="1"/>
          <p:nvPr/>
        </p:nvSpPr>
        <p:spPr>
          <a:xfrm>
            <a:off x="395536" y="416858"/>
            <a:ext cx="2952328" cy="707886"/>
          </a:xfrm>
          <a:prstGeom prst="rect">
            <a:avLst/>
          </a:prstGeom>
          <a:noFill/>
        </p:spPr>
        <p:txBody>
          <a:bodyPr wrap="square" rtlCol="0">
            <a:spAutoFit/>
          </a:bodyPr>
          <a:lstStyle/>
          <a:p>
            <a:r>
              <a:rPr lang="en-US" sz="4000" b="1" dirty="0" smtClean="0">
                <a:latin typeface="Arno Pro" pitchFamily="18" charset="0"/>
              </a:rPr>
              <a:t>S </a:t>
            </a:r>
            <a:r>
              <a:rPr lang="en-US" sz="4000" b="1" dirty="0" err="1" smtClean="0">
                <a:latin typeface="Arno Pro" pitchFamily="18" charset="0"/>
              </a:rPr>
              <a:t>filtrom</a:t>
            </a:r>
            <a:endParaRPr lang="sk-SK" sz="4000" b="1" dirty="0">
              <a:latin typeface="Arno Pro"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smtClean="0">
                <a:latin typeface="Arno Pro" pitchFamily="18" charset="0"/>
              </a:rPr>
              <a:t>Polarizačné filtre a obloha</a:t>
            </a:r>
            <a:endParaRPr lang="sk-SK" b="1" dirty="0">
              <a:latin typeface="Arno Pro" pitchFamily="18" charset="0"/>
            </a:endParaRPr>
          </a:p>
        </p:txBody>
      </p:sp>
      <p:pic>
        <p:nvPicPr>
          <p:cNvPr id="8" name="Picture 7" descr="www.photo96.com nofilter.jpg"/>
          <p:cNvPicPr>
            <a:picLocks noChangeAspect="1"/>
          </p:cNvPicPr>
          <p:nvPr/>
        </p:nvPicPr>
        <p:blipFill>
          <a:blip r:embed="rId2" cstate="print"/>
          <a:stretch>
            <a:fillRect/>
          </a:stretch>
        </p:blipFill>
        <p:spPr>
          <a:xfrm>
            <a:off x="683568" y="2036847"/>
            <a:ext cx="6408712" cy="4272474"/>
          </a:xfrm>
          <a:prstGeom prst="rect">
            <a:avLst/>
          </a:prstGeom>
          <a:ln>
            <a:solidFill>
              <a:schemeClr val="tx1"/>
            </a:solidFill>
          </a:ln>
        </p:spPr>
      </p:pic>
      <p:sp>
        <p:nvSpPr>
          <p:cNvPr id="10" name="TextBox 9"/>
          <p:cNvSpPr txBox="1"/>
          <p:nvPr/>
        </p:nvSpPr>
        <p:spPr>
          <a:xfrm>
            <a:off x="7164288" y="6011996"/>
            <a:ext cx="2088232" cy="369332"/>
          </a:xfrm>
          <a:prstGeom prst="rect">
            <a:avLst/>
          </a:prstGeom>
          <a:noFill/>
        </p:spPr>
        <p:txBody>
          <a:bodyPr wrap="square" rtlCol="0">
            <a:spAutoFit/>
          </a:bodyPr>
          <a:lstStyle/>
          <a:p>
            <a:r>
              <a:rPr lang="sk-SK" i="1" dirty="0" smtClean="0">
                <a:latin typeface="Arno Pro" pitchFamily="18" charset="0"/>
              </a:rPr>
              <a:t>www.photo96.com</a:t>
            </a:r>
            <a:endParaRPr lang="sk-SK"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smtClean="0">
                <a:latin typeface="Arno Pro" pitchFamily="18" charset="0"/>
              </a:rPr>
              <a:t>Polarizačné filtre a obloha</a:t>
            </a:r>
            <a:endParaRPr lang="sk-SK" b="1" dirty="0">
              <a:latin typeface="Arno Pro" pitchFamily="18" charset="0"/>
            </a:endParaRPr>
          </a:p>
        </p:txBody>
      </p:sp>
      <p:pic>
        <p:nvPicPr>
          <p:cNvPr id="7" name="Picture 6" descr="www.photo96.com filter.jpg"/>
          <p:cNvPicPr>
            <a:picLocks noChangeAspect="1"/>
          </p:cNvPicPr>
          <p:nvPr/>
        </p:nvPicPr>
        <p:blipFill>
          <a:blip r:embed="rId2" cstate="print"/>
          <a:stretch>
            <a:fillRect/>
          </a:stretch>
        </p:blipFill>
        <p:spPr>
          <a:xfrm>
            <a:off x="683567" y="2036844"/>
            <a:ext cx="6408713" cy="4272475"/>
          </a:xfrm>
          <a:prstGeom prst="rect">
            <a:avLst/>
          </a:prstGeom>
          <a:ln>
            <a:solidFill>
              <a:schemeClr val="tx1"/>
            </a:solidFill>
          </a:ln>
        </p:spPr>
      </p:pic>
      <p:pic>
        <p:nvPicPr>
          <p:cNvPr id="11" name="Picture 10" descr="polarizerfilter- www.great-landscape-photography.co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372200" y="548680"/>
            <a:ext cx="2486606" cy="1152128"/>
          </a:xfrm>
          <a:prstGeom prst="rect">
            <a:avLst/>
          </a:prstGeom>
        </p:spPr>
      </p:pic>
      <p:sp>
        <p:nvSpPr>
          <p:cNvPr id="6" name="TextBox 5"/>
          <p:cNvSpPr txBox="1"/>
          <p:nvPr/>
        </p:nvSpPr>
        <p:spPr>
          <a:xfrm>
            <a:off x="7164288" y="6011996"/>
            <a:ext cx="2088232" cy="369332"/>
          </a:xfrm>
          <a:prstGeom prst="rect">
            <a:avLst/>
          </a:prstGeom>
          <a:noFill/>
        </p:spPr>
        <p:txBody>
          <a:bodyPr wrap="square" rtlCol="0">
            <a:spAutoFit/>
          </a:bodyPr>
          <a:lstStyle/>
          <a:p>
            <a:r>
              <a:rPr lang="sk-SK" i="1" dirty="0" smtClean="0">
                <a:latin typeface="Arno Pro" pitchFamily="18" charset="0"/>
              </a:rPr>
              <a:t>www.photo96.com</a:t>
            </a:r>
            <a:endParaRPr lang="sk-SK"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arpolarizer-www.weatherscapes.com.jpg"/>
          <p:cNvPicPr>
            <a:picLocks noChangeAspect="1"/>
          </p:cNvPicPr>
          <p:nvPr/>
        </p:nvPicPr>
        <p:blipFill>
          <a:blip r:embed="rId2" cstate="print"/>
          <a:stretch>
            <a:fillRect/>
          </a:stretch>
        </p:blipFill>
        <p:spPr>
          <a:xfrm>
            <a:off x="600149" y="1342339"/>
            <a:ext cx="7572251" cy="5038989"/>
          </a:xfrm>
          <a:prstGeom prst="rect">
            <a:avLst/>
          </a:prstGeom>
          <a:ln>
            <a:solidFill>
              <a:schemeClr val="tx1"/>
            </a:solidFill>
          </a:ln>
        </p:spPr>
      </p:pic>
      <p:sp>
        <p:nvSpPr>
          <p:cNvPr id="2" name="Title 1"/>
          <p:cNvSpPr>
            <a:spLocks noGrp="1"/>
          </p:cNvSpPr>
          <p:nvPr>
            <p:ph type="title"/>
          </p:nvPr>
        </p:nvSpPr>
        <p:spPr>
          <a:xfrm>
            <a:off x="374848" y="188640"/>
            <a:ext cx="8229600" cy="1224136"/>
          </a:xfrm>
        </p:spPr>
        <p:txBody>
          <a:bodyPr>
            <a:normAutofit/>
          </a:bodyPr>
          <a:lstStyle/>
          <a:p>
            <a:pPr algn="l"/>
            <a:r>
              <a:rPr lang="en-US" b="1" dirty="0" err="1" smtClean="0">
                <a:latin typeface="Arno Pro" pitchFamily="18" charset="0"/>
              </a:rPr>
              <a:t>Polariz</a:t>
            </a:r>
            <a:r>
              <a:rPr lang="sk-SK" b="1" dirty="0" err="1" smtClean="0">
                <a:latin typeface="Arno Pro" pitchFamily="18" charset="0"/>
              </a:rPr>
              <a:t>ácia</a:t>
            </a:r>
            <a:r>
              <a:rPr lang="sk-SK" b="1" dirty="0" smtClean="0">
                <a:latin typeface="Arno Pro" pitchFamily="18" charset="0"/>
              </a:rPr>
              <a:t> slnečného svetla</a:t>
            </a:r>
            <a:endParaRPr lang="sk-SK" b="1" dirty="0">
              <a:latin typeface="Arno Pro" pitchFamily="18" charset="0"/>
            </a:endParaRPr>
          </a:p>
        </p:txBody>
      </p:sp>
      <p:sp>
        <p:nvSpPr>
          <p:cNvPr id="5" name="TextBox 4"/>
          <p:cNvSpPr txBox="1"/>
          <p:nvPr/>
        </p:nvSpPr>
        <p:spPr>
          <a:xfrm>
            <a:off x="8244408" y="4365104"/>
            <a:ext cx="461665" cy="2088232"/>
          </a:xfrm>
          <a:prstGeom prst="rect">
            <a:avLst/>
          </a:prstGeom>
          <a:noFill/>
        </p:spPr>
        <p:txBody>
          <a:bodyPr vert="vert" wrap="square" rtlCol="0">
            <a:spAutoFit/>
          </a:bodyPr>
          <a:lstStyle/>
          <a:p>
            <a:r>
              <a:rPr lang="sk-SK" i="1" dirty="0" err="1" smtClean="0">
                <a:latin typeface="Arno Pro" pitchFamily="18" charset="0"/>
              </a:rPr>
              <a:t>www.weatherscape.com</a:t>
            </a:r>
            <a:endParaRPr lang="sk-SK" i="1" dirty="0"/>
          </a:p>
        </p:txBody>
      </p:sp>
      <p:sp>
        <p:nvSpPr>
          <p:cNvPr id="6" name="Right Arrow 5"/>
          <p:cNvSpPr/>
          <p:nvPr/>
        </p:nvSpPr>
        <p:spPr>
          <a:xfrm rot="660000">
            <a:off x="345623" y="1627172"/>
            <a:ext cx="2364131" cy="1213999"/>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660000">
            <a:off x="345623" y="1627172"/>
            <a:ext cx="2364131" cy="1213999"/>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Oval 20"/>
          <p:cNvSpPr/>
          <p:nvPr/>
        </p:nvSpPr>
        <p:spPr>
          <a:xfrm rot="360000">
            <a:off x="5798841" y="2324511"/>
            <a:ext cx="1919310" cy="1962301"/>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0" name="Picture 19" descr="PolarizationbyScattering002.gif"/>
          <p:cNvPicPr>
            <a:picLocks noChangeAspect="1"/>
          </p:cNvPicPr>
          <p:nvPr/>
        </p:nvPicPr>
        <p:blipFill>
          <a:blip r:embed="rId2" cstate="print"/>
          <a:stretch>
            <a:fillRect/>
          </a:stretch>
        </p:blipFill>
        <p:spPr>
          <a:xfrm rot="-300000">
            <a:off x="1767259" y="1638126"/>
            <a:ext cx="6984776" cy="3691705"/>
          </a:xfrm>
          <a:prstGeom prst="rect">
            <a:avLst/>
          </a:prstGeom>
        </p:spPr>
      </p:pic>
      <p:sp>
        <p:nvSpPr>
          <p:cNvPr id="2" name="Title 1"/>
          <p:cNvSpPr>
            <a:spLocks noGrp="1"/>
          </p:cNvSpPr>
          <p:nvPr>
            <p:ph type="title"/>
          </p:nvPr>
        </p:nvSpPr>
        <p:spPr>
          <a:xfrm>
            <a:off x="374848" y="188640"/>
            <a:ext cx="8229600" cy="1224136"/>
          </a:xfrm>
        </p:spPr>
        <p:txBody>
          <a:bodyPr>
            <a:normAutofit/>
          </a:bodyPr>
          <a:lstStyle/>
          <a:p>
            <a:pPr algn="l"/>
            <a:r>
              <a:rPr lang="en-US" b="1" dirty="0" err="1" smtClean="0">
                <a:latin typeface="Arno Pro" pitchFamily="18" charset="0"/>
              </a:rPr>
              <a:t>Polariz</a:t>
            </a:r>
            <a:r>
              <a:rPr lang="sk-SK" b="1" dirty="0" err="1" smtClean="0">
                <a:latin typeface="Arno Pro" pitchFamily="18" charset="0"/>
              </a:rPr>
              <a:t>ácia</a:t>
            </a:r>
            <a:r>
              <a:rPr lang="sk-SK" b="1" dirty="0" smtClean="0">
                <a:latin typeface="Arno Pro" pitchFamily="18" charset="0"/>
              </a:rPr>
              <a:t> slnečného svetla</a:t>
            </a:r>
            <a:endParaRPr lang="sk-SK" b="1" dirty="0">
              <a:latin typeface="Arno Pro" pitchFamily="18" charset="0"/>
            </a:endParaRPr>
          </a:p>
        </p:txBody>
      </p:sp>
      <p:grpSp>
        <p:nvGrpSpPr>
          <p:cNvPr id="17" name="Group 16"/>
          <p:cNvGrpSpPr/>
          <p:nvPr/>
        </p:nvGrpSpPr>
        <p:grpSpPr>
          <a:xfrm>
            <a:off x="4932040" y="5157192"/>
            <a:ext cx="772578" cy="1215752"/>
            <a:chOff x="4139952" y="5301208"/>
            <a:chExt cx="864096" cy="1359768"/>
          </a:xfrm>
          <a:solidFill>
            <a:schemeClr val="bg1">
              <a:lumMod val="50000"/>
            </a:schemeClr>
          </a:solidFill>
        </p:grpSpPr>
        <p:sp>
          <p:nvSpPr>
            <p:cNvPr id="8" name="Oval 7"/>
            <p:cNvSpPr/>
            <p:nvPr/>
          </p:nvSpPr>
          <p:spPr>
            <a:xfrm>
              <a:off x="4355976" y="5301208"/>
              <a:ext cx="432048" cy="4320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Rounded Rectangle 8"/>
            <p:cNvSpPr/>
            <p:nvPr/>
          </p:nvSpPr>
          <p:spPr>
            <a:xfrm>
              <a:off x="4427984" y="5805264"/>
              <a:ext cx="288032" cy="64807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Rectangle 10"/>
            <p:cNvSpPr/>
            <p:nvPr/>
          </p:nvSpPr>
          <p:spPr>
            <a:xfrm>
              <a:off x="4139952" y="5805264"/>
              <a:ext cx="288032" cy="720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Rectangle 13"/>
            <p:cNvSpPr/>
            <p:nvPr/>
          </p:nvSpPr>
          <p:spPr>
            <a:xfrm>
              <a:off x="4716016" y="5805264"/>
              <a:ext cx="288032" cy="720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Rectangle 14"/>
            <p:cNvSpPr/>
            <p:nvPr/>
          </p:nvSpPr>
          <p:spPr>
            <a:xfrm>
              <a:off x="4427984" y="6309320"/>
              <a:ext cx="135632" cy="3516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Rectangle 15"/>
            <p:cNvSpPr/>
            <p:nvPr/>
          </p:nvSpPr>
          <p:spPr>
            <a:xfrm>
              <a:off x="4580384" y="6309320"/>
              <a:ext cx="135632" cy="3516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8" name="Content Placeholder 2"/>
          <p:cNvSpPr>
            <a:spLocks noGrp="1"/>
          </p:cNvSpPr>
          <p:nvPr>
            <p:ph idx="1"/>
          </p:nvPr>
        </p:nvSpPr>
        <p:spPr>
          <a:xfrm>
            <a:off x="395536" y="4797152"/>
            <a:ext cx="8424936" cy="1224136"/>
          </a:xfrm>
        </p:spPr>
        <p:txBody>
          <a:bodyPr>
            <a:noAutofit/>
          </a:bodyPr>
          <a:lstStyle/>
          <a:p>
            <a:pPr marL="0" indent="0">
              <a:spcBef>
                <a:spcPts val="1200"/>
              </a:spcBef>
            </a:pPr>
            <a:r>
              <a:rPr lang="en-US" sz="2800" dirty="0" smtClean="0">
                <a:latin typeface="Arno Pro" pitchFamily="18" charset="0"/>
              </a:rPr>
              <a:t> </a:t>
            </a:r>
            <a:r>
              <a:rPr lang="sk-SK" sz="2800" dirty="0" err="1" smtClean="0">
                <a:latin typeface="Arno Pro" pitchFamily="18" charset="0"/>
              </a:rPr>
              <a:t>Rayleigh</a:t>
            </a:r>
            <a:r>
              <a:rPr lang="sk-SK" sz="2800" dirty="0" smtClean="0">
                <a:latin typeface="Arno Pro" pitchFamily="18" charset="0"/>
              </a:rPr>
              <a:t> </a:t>
            </a:r>
            <a:r>
              <a:rPr lang="sk-SK" sz="2800" dirty="0" err="1" smtClean="0">
                <a:latin typeface="Arno Pro" pitchFamily="18" charset="0"/>
              </a:rPr>
              <a:t>scattering</a:t>
            </a:r>
            <a:endParaRPr lang="en-US" sz="2800" dirty="0" smtClean="0">
              <a:latin typeface="Arno Pro" pitchFamily="18" charset="0"/>
            </a:endParaRPr>
          </a:p>
          <a:p>
            <a:pPr marL="0" indent="0">
              <a:spcBef>
                <a:spcPts val="1200"/>
              </a:spcBef>
            </a:pPr>
            <a:r>
              <a:rPr lang="en-US" sz="2800" dirty="0" smtClean="0">
                <a:latin typeface="Arno Pro" pitchFamily="18" charset="0"/>
              </a:rPr>
              <a:t> maximum </a:t>
            </a:r>
            <a:r>
              <a:rPr lang="en-US" sz="2800" dirty="0" err="1" smtClean="0">
                <a:latin typeface="Arno Pro" pitchFamily="18" charset="0"/>
              </a:rPr>
              <a:t>polariz</a:t>
            </a:r>
            <a:r>
              <a:rPr lang="sk-SK" sz="2800" dirty="0" err="1" smtClean="0">
                <a:latin typeface="Arno Pro" pitchFamily="18" charset="0"/>
              </a:rPr>
              <a:t>ácie</a:t>
            </a:r>
            <a:r>
              <a:rPr lang="sk-SK" sz="2800" dirty="0" smtClean="0">
                <a:latin typeface="Arno Pro" pitchFamily="18" charset="0"/>
              </a:rPr>
              <a:t> </a:t>
            </a:r>
            <a:r>
              <a:rPr lang="en-US" sz="2800" dirty="0" err="1" smtClean="0">
                <a:latin typeface="Arno Pro" pitchFamily="18" charset="0"/>
              </a:rPr>
              <a:t>pri</a:t>
            </a:r>
            <a:r>
              <a:rPr lang="en-US" sz="2800" dirty="0" smtClean="0">
                <a:latin typeface="Arno Pro" pitchFamily="18" charset="0"/>
              </a:rPr>
              <a:t> 90</a:t>
            </a:r>
            <a:r>
              <a:rPr lang="en-US" sz="2800" baseline="30000" dirty="0" smtClean="0">
                <a:latin typeface="Arno Pro" pitchFamily="18" charset="0"/>
              </a:rPr>
              <a:t>o</a:t>
            </a:r>
            <a:endParaRPr lang="en-US" sz="2800" i="1" baseline="30000" dirty="0" smtClean="0">
              <a:latin typeface="Arno Pro" pitchFamily="18" charset="0"/>
            </a:endParaRPr>
          </a:p>
          <a:p>
            <a:pPr marL="0" indent="0">
              <a:spcBef>
                <a:spcPts val="1200"/>
              </a:spcBef>
            </a:pPr>
            <a:r>
              <a:rPr lang="en-US" sz="2800" dirty="0" smtClean="0">
                <a:latin typeface="Arno Pro" pitchFamily="18" charset="0"/>
              </a:rPr>
              <a:t> to</a:t>
            </a:r>
            <a:r>
              <a:rPr lang="sk-SK" sz="2800" dirty="0" smtClean="0">
                <a:latin typeface="Arno Pro" pitchFamily="18" charset="0"/>
              </a:rPr>
              <a:t>čím filter, hľadám zmeny</a:t>
            </a:r>
          </a:p>
        </p:txBody>
      </p:sp>
      <p:pic>
        <p:nvPicPr>
          <p:cNvPr id="24" name="Picture 23" descr="dipoleimg2268.png"/>
          <p:cNvPicPr>
            <a:picLocks noChangeAspect="1"/>
          </p:cNvPicPr>
          <p:nvPr/>
        </p:nvPicPr>
        <p:blipFill>
          <a:blip r:embed="rId3" cstate="print"/>
          <a:stretch>
            <a:fillRect/>
          </a:stretch>
        </p:blipFill>
        <p:spPr>
          <a:xfrm>
            <a:off x="6012160" y="5607521"/>
            <a:ext cx="2791775" cy="773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smtClean="0">
                <a:latin typeface="Arno Pro" pitchFamily="18" charset="0"/>
              </a:rPr>
              <a:t>Polarizácia za hmly</a:t>
            </a:r>
            <a:r>
              <a:rPr lang="en-US" b="1" dirty="0" smtClean="0">
                <a:latin typeface="Arno Pro" pitchFamily="18" charset="0"/>
              </a:rPr>
              <a:t>/pod </a:t>
            </a:r>
            <a:r>
              <a:rPr lang="en-US" b="1" dirty="0" err="1" smtClean="0">
                <a:latin typeface="Arno Pro" pitchFamily="18" charset="0"/>
              </a:rPr>
              <a:t>oblakmi</a:t>
            </a:r>
            <a:endParaRPr lang="sk-SK" b="1" dirty="0">
              <a:latin typeface="Arno Pro" pitchFamily="18" charset="0"/>
            </a:endParaRPr>
          </a:p>
        </p:txBody>
      </p:sp>
      <p:sp>
        <p:nvSpPr>
          <p:cNvPr id="28" name="Content Placeholder 2"/>
          <p:cNvSpPr>
            <a:spLocks noGrp="1"/>
          </p:cNvSpPr>
          <p:nvPr>
            <p:ph idx="1"/>
          </p:nvPr>
        </p:nvSpPr>
        <p:spPr>
          <a:xfrm>
            <a:off x="395536" y="1268760"/>
            <a:ext cx="8424936" cy="5112568"/>
          </a:xfrm>
        </p:spPr>
        <p:txBody>
          <a:bodyPr>
            <a:noAutofit/>
          </a:bodyPr>
          <a:lstStyle/>
          <a:p>
            <a:pPr marL="0" indent="0">
              <a:spcBef>
                <a:spcPts val="1200"/>
              </a:spcBef>
            </a:pPr>
            <a:r>
              <a:rPr lang="en-US" sz="2800" dirty="0" smtClean="0">
                <a:latin typeface="Arno Pro" pitchFamily="18" charset="0"/>
              </a:rPr>
              <a:t> </a:t>
            </a:r>
            <a:r>
              <a:rPr lang="sk-SK" sz="2800" dirty="0" smtClean="0">
                <a:latin typeface="Arno Pro" pitchFamily="18" charset="0"/>
              </a:rPr>
              <a:t>rovnaké rozloženie ako za jasného </a:t>
            </a:r>
            <a:r>
              <a:rPr lang="sk-SK" sz="2800" dirty="0" smtClean="0">
                <a:latin typeface="Arno Pro" pitchFamily="18" charset="0"/>
              </a:rPr>
              <a:t>dňa?</a:t>
            </a:r>
            <a:endParaRPr lang="en-US" sz="2800" dirty="0" smtClean="0">
              <a:latin typeface="Arno Pro" pitchFamily="18" charset="0"/>
            </a:endParaRPr>
          </a:p>
          <a:p>
            <a:pPr marL="400050" lvl="1" indent="0">
              <a:spcBef>
                <a:spcPts val="0"/>
              </a:spcBef>
            </a:pPr>
            <a:r>
              <a:rPr lang="en-US" sz="2400" dirty="0" smtClean="0">
                <a:latin typeface="Arno Pro" pitchFamily="18" charset="0"/>
              </a:rPr>
              <a:t> </a:t>
            </a:r>
            <a:r>
              <a:rPr lang="en-US" sz="2400" dirty="0" err="1" smtClean="0">
                <a:latin typeface="Arno Pro" pitchFamily="18" charset="0"/>
              </a:rPr>
              <a:t>kru</a:t>
            </a:r>
            <a:r>
              <a:rPr lang="sk-SK" sz="2400" dirty="0" smtClean="0">
                <a:latin typeface="Arno Pro" pitchFamily="18" charset="0"/>
              </a:rPr>
              <a:t>žnica, ňou definovaná plocha kolmá na smer k slnku</a:t>
            </a:r>
            <a:endParaRPr lang="en-US" sz="2400" dirty="0" smtClean="0">
              <a:latin typeface="Arno Pro" pitchFamily="18" charset="0"/>
            </a:endParaRPr>
          </a:p>
          <a:p>
            <a:pPr marL="0" indent="0">
              <a:spcBef>
                <a:spcPts val="1200"/>
              </a:spcBef>
            </a:pPr>
            <a:r>
              <a:rPr lang="en-US" sz="2800" dirty="0" smtClean="0">
                <a:latin typeface="Arno Pro" pitchFamily="18" charset="0"/>
              </a:rPr>
              <a:t> </a:t>
            </a:r>
            <a:r>
              <a:rPr lang="en-US" sz="2800" dirty="0" err="1" smtClean="0">
                <a:latin typeface="Arno Pro" pitchFamily="18" charset="0"/>
              </a:rPr>
              <a:t>ak</a:t>
            </a:r>
            <a:r>
              <a:rPr lang="en-US" sz="2800" dirty="0" smtClean="0">
                <a:latin typeface="Arno Pro" pitchFamily="18" charset="0"/>
              </a:rPr>
              <a:t> </a:t>
            </a:r>
            <a:r>
              <a:rPr lang="en-US" sz="2800" dirty="0" smtClean="0">
                <a:latin typeface="Arno Pro" pitchFamily="18" charset="0"/>
              </a:rPr>
              <a:t>s</a:t>
            </a:r>
            <a:r>
              <a:rPr lang="sk-SK" sz="2800" dirty="0" smtClean="0">
                <a:latin typeface="Arno Pro" pitchFamily="18" charset="0"/>
              </a:rPr>
              <a:t>ú mraky osvetlené zhora </a:t>
            </a:r>
            <a:r>
              <a:rPr lang="sk-SK" sz="2800" dirty="0" smtClean="0">
                <a:latin typeface="Arno Pro" pitchFamily="18" charset="0"/>
              </a:rPr>
              <a:t>priamo?</a:t>
            </a:r>
            <a:endParaRPr lang="sk-SK" sz="2800" dirty="0" smtClean="0">
              <a:latin typeface="Arno Pro" pitchFamily="18" charset="0"/>
            </a:endParaRPr>
          </a:p>
          <a:p>
            <a:pPr marL="0" indent="0">
              <a:spcBef>
                <a:spcPts val="1200"/>
              </a:spcBef>
            </a:pPr>
            <a:r>
              <a:rPr lang="en-US" sz="2800" dirty="0" smtClean="0">
                <a:latin typeface="Arno Pro" pitchFamily="18" charset="0"/>
              </a:rPr>
              <a:t> </a:t>
            </a:r>
            <a:r>
              <a:rPr lang="sk-SK" sz="2800" dirty="0" smtClean="0">
                <a:latin typeface="Arno Pro" pitchFamily="18" charset="0"/>
              </a:rPr>
              <a:t>nižšia miera </a:t>
            </a:r>
            <a:r>
              <a:rPr lang="sk-SK" sz="2800" dirty="0" smtClean="0">
                <a:latin typeface="Arno Pro" pitchFamily="18" charset="0"/>
              </a:rPr>
              <a:t>polarizácie?</a:t>
            </a:r>
            <a:endParaRPr lang="en-US" sz="2800" dirty="0" smtClean="0">
              <a:latin typeface="Arno Pro" pitchFamily="18" charset="0"/>
            </a:endParaRPr>
          </a:p>
        </p:txBody>
      </p:sp>
      <p:grpSp>
        <p:nvGrpSpPr>
          <p:cNvPr id="11" name="Group 10"/>
          <p:cNvGrpSpPr/>
          <p:nvPr/>
        </p:nvGrpSpPr>
        <p:grpSpPr>
          <a:xfrm>
            <a:off x="467543" y="3491716"/>
            <a:ext cx="8496945" cy="3249652"/>
            <a:chOff x="467543" y="3429000"/>
            <a:chExt cx="8496945" cy="3249652"/>
          </a:xfrm>
        </p:grpSpPr>
        <p:pic>
          <p:nvPicPr>
            <p:cNvPr id="4" name="Picture 3" descr="deskpicture.jpg"/>
            <p:cNvPicPr>
              <a:picLocks noChangeAspect="1"/>
            </p:cNvPicPr>
            <p:nvPr/>
          </p:nvPicPr>
          <p:blipFill>
            <a:blip r:embed="rId2" cstate="print"/>
            <a:srcRect t="22727" r="37500" b="18182"/>
            <a:stretch>
              <a:fillRect/>
            </a:stretch>
          </p:blipFill>
          <p:spPr>
            <a:xfrm>
              <a:off x="4716016" y="3429000"/>
              <a:ext cx="3960440" cy="2808312"/>
            </a:xfrm>
            <a:prstGeom prst="rect">
              <a:avLst/>
            </a:prstGeom>
            <a:ln>
              <a:solidFill>
                <a:schemeClr val="tx1"/>
              </a:solidFill>
            </a:ln>
          </p:spPr>
        </p:pic>
        <p:sp>
          <p:nvSpPr>
            <p:cNvPr id="5" name="TextBox 4"/>
            <p:cNvSpPr txBox="1"/>
            <p:nvPr/>
          </p:nvSpPr>
          <p:spPr>
            <a:xfrm>
              <a:off x="6732240" y="6309320"/>
              <a:ext cx="2232248" cy="369332"/>
            </a:xfrm>
            <a:prstGeom prst="rect">
              <a:avLst/>
            </a:prstGeom>
            <a:noFill/>
          </p:spPr>
          <p:txBody>
            <a:bodyPr vert="horz" wrap="square" rtlCol="0">
              <a:spAutoFit/>
            </a:bodyPr>
            <a:lstStyle/>
            <a:p>
              <a:r>
                <a:rPr lang="sk-SK" i="1" dirty="0" err="1" smtClean="0">
                  <a:latin typeface="Arno Pro" pitchFamily="18" charset="0"/>
                </a:rPr>
                <a:t>www</a:t>
              </a:r>
              <a:r>
                <a:rPr lang="sk-SK" i="1" dirty="0" smtClean="0">
                  <a:latin typeface="Arno Pro" pitchFamily="18" charset="0"/>
                </a:rPr>
                <a:t>.</a:t>
              </a:r>
              <a:r>
                <a:rPr lang="en-US" i="1" dirty="0" smtClean="0">
                  <a:latin typeface="Arno Pro" pitchFamily="18" charset="0"/>
                </a:rPr>
                <a:t>deskpicture.com</a:t>
              </a:r>
              <a:endParaRPr lang="sk-SK" i="1" dirty="0">
                <a:latin typeface="Arno Pro" pitchFamily="18" charset="0"/>
              </a:endParaRPr>
            </a:p>
          </p:txBody>
        </p:sp>
        <p:pic>
          <p:nvPicPr>
            <p:cNvPr id="6" name="Picture 5" descr="chrislight.jpg"/>
            <p:cNvPicPr>
              <a:picLocks noChangeAspect="1"/>
            </p:cNvPicPr>
            <p:nvPr/>
          </p:nvPicPr>
          <p:blipFill>
            <a:blip r:embed="rId3" cstate="print"/>
            <a:stretch>
              <a:fillRect/>
            </a:stretch>
          </p:blipFill>
          <p:spPr>
            <a:xfrm>
              <a:off x="467543" y="3429001"/>
              <a:ext cx="3894193" cy="2808312"/>
            </a:xfrm>
            <a:prstGeom prst="rect">
              <a:avLst/>
            </a:prstGeom>
            <a:ln>
              <a:solidFill>
                <a:schemeClr val="tx1"/>
              </a:solidFill>
            </a:ln>
          </p:spPr>
        </p:pic>
        <p:sp>
          <p:nvSpPr>
            <p:cNvPr id="7" name="TextBox 6"/>
            <p:cNvSpPr txBox="1"/>
            <p:nvPr/>
          </p:nvSpPr>
          <p:spPr>
            <a:xfrm>
              <a:off x="3203848" y="6309320"/>
              <a:ext cx="1728192" cy="369332"/>
            </a:xfrm>
            <a:prstGeom prst="rect">
              <a:avLst/>
            </a:prstGeom>
            <a:noFill/>
          </p:spPr>
          <p:txBody>
            <a:bodyPr vert="horz" wrap="square" rtlCol="0">
              <a:spAutoFit/>
            </a:bodyPr>
            <a:lstStyle/>
            <a:p>
              <a:r>
                <a:rPr lang="en-US" i="1" dirty="0" smtClean="0">
                  <a:latin typeface="Arno Pro" pitchFamily="18" charset="0"/>
                </a:rPr>
                <a:t>Chris Light</a:t>
              </a:r>
              <a:endParaRPr lang="sk-SK" i="1" dirty="0">
                <a:latin typeface="Arno Pro"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en-US" b="1" dirty="0" err="1" smtClean="0">
                <a:latin typeface="Arno Pro" pitchFamily="18" charset="0"/>
              </a:rPr>
              <a:t>Ozajstn</a:t>
            </a:r>
            <a:r>
              <a:rPr lang="sk-SK" b="1" dirty="0" smtClean="0">
                <a:latin typeface="Arno Pro" pitchFamily="18" charset="0"/>
              </a:rPr>
              <a:t>ý výskum</a:t>
            </a:r>
            <a:endParaRPr lang="sk-SK" b="1" dirty="0">
              <a:latin typeface="Arno Pro" pitchFamily="18" charset="0"/>
            </a:endParaRPr>
          </a:p>
        </p:txBody>
      </p:sp>
      <p:sp>
        <p:nvSpPr>
          <p:cNvPr id="3" name="Content Placeholder 2"/>
          <p:cNvSpPr>
            <a:spLocks noGrp="1"/>
          </p:cNvSpPr>
          <p:nvPr>
            <p:ph idx="1"/>
          </p:nvPr>
        </p:nvSpPr>
        <p:spPr>
          <a:xfrm>
            <a:off x="395536" y="4941168"/>
            <a:ext cx="8424936" cy="1584176"/>
          </a:xfrm>
        </p:spPr>
        <p:txBody>
          <a:bodyPr>
            <a:noAutofit/>
          </a:bodyPr>
          <a:lstStyle/>
          <a:p>
            <a:pPr marL="0" indent="0">
              <a:spcBef>
                <a:spcPts val="1200"/>
              </a:spcBef>
              <a:buNone/>
            </a:pPr>
            <a:r>
              <a:rPr lang="sk-SK" sz="2800" dirty="0" err="1" smtClean="0">
                <a:latin typeface="Arno Pro" pitchFamily="18" charset="0"/>
              </a:rPr>
              <a:t>Could</a:t>
            </a:r>
            <a:r>
              <a:rPr lang="sk-SK" sz="2800" dirty="0" smtClean="0">
                <a:latin typeface="Arno Pro" pitchFamily="18" charset="0"/>
              </a:rPr>
              <a:t> </a:t>
            </a:r>
            <a:r>
              <a:rPr lang="sk-SK" sz="2800" dirty="0" err="1" smtClean="0">
                <a:latin typeface="Arno Pro" pitchFamily="18" charset="0"/>
              </a:rPr>
              <a:t>Vikings</a:t>
            </a:r>
            <a:r>
              <a:rPr lang="sk-SK" sz="2800" dirty="0" smtClean="0">
                <a:latin typeface="Arno Pro" pitchFamily="18" charset="0"/>
              </a:rPr>
              <a:t> </a:t>
            </a:r>
            <a:r>
              <a:rPr lang="sk-SK" sz="2800" dirty="0" err="1" smtClean="0">
                <a:latin typeface="Arno Pro" pitchFamily="18" charset="0"/>
              </a:rPr>
              <a:t>have</a:t>
            </a:r>
            <a:r>
              <a:rPr lang="sk-SK" sz="2800" dirty="0" smtClean="0">
                <a:latin typeface="Arno Pro" pitchFamily="18" charset="0"/>
              </a:rPr>
              <a:t> </a:t>
            </a:r>
            <a:r>
              <a:rPr lang="sk-SK" sz="2800" dirty="0" err="1" smtClean="0">
                <a:latin typeface="Arno Pro" pitchFamily="18" charset="0"/>
              </a:rPr>
              <a:t>navigated</a:t>
            </a:r>
            <a:r>
              <a:rPr lang="sk-SK" sz="2800" dirty="0" smtClean="0">
                <a:latin typeface="Arno Pro" pitchFamily="18" charset="0"/>
              </a:rPr>
              <a:t> </a:t>
            </a:r>
            <a:r>
              <a:rPr lang="sk-SK" sz="2800" dirty="0" err="1" smtClean="0">
                <a:latin typeface="Arno Pro" pitchFamily="18" charset="0"/>
              </a:rPr>
              <a:t>under</a:t>
            </a:r>
            <a:r>
              <a:rPr lang="sk-SK" sz="2800" dirty="0" smtClean="0">
                <a:latin typeface="Arno Pro" pitchFamily="18" charset="0"/>
              </a:rPr>
              <a:t> </a:t>
            </a:r>
            <a:r>
              <a:rPr lang="sk-SK" sz="2800" dirty="0" err="1" smtClean="0">
                <a:latin typeface="Arno Pro" pitchFamily="18" charset="0"/>
              </a:rPr>
              <a:t>foggy</a:t>
            </a:r>
            <a:r>
              <a:rPr lang="en-US" sz="2800" dirty="0" smtClean="0">
                <a:latin typeface="Arno Pro" pitchFamily="18" charset="0"/>
              </a:rPr>
              <a:t> </a:t>
            </a:r>
            <a:br>
              <a:rPr lang="en-US" sz="2800" dirty="0" smtClean="0">
                <a:latin typeface="Arno Pro" pitchFamily="18" charset="0"/>
              </a:rPr>
            </a:br>
            <a:r>
              <a:rPr lang="en-US" sz="2800" dirty="0" smtClean="0">
                <a:latin typeface="Arno Pro" pitchFamily="18" charset="0"/>
              </a:rPr>
              <a:t>and cloudy conditions by skylight polarization? …</a:t>
            </a:r>
            <a:endParaRPr lang="en-US" sz="2800" i="1" dirty="0" smtClean="0">
              <a:latin typeface="Arno Pro" pitchFamily="18" charset="0"/>
            </a:endParaRPr>
          </a:p>
          <a:p>
            <a:pPr marL="0" indent="0" algn="r">
              <a:spcBef>
                <a:spcPts val="1200"/>
              </a:spcBef>
              <a:buNone/>
            </a:pPr>
            <a:r>
              <a:rPr lang="en-US" sz="2400" i="1" dirty="0" err="1" smtClean="0">
                <a:latin typeface="Arno Pro" pitchFamily="18" charset="0"/>
              </a:rPr>
              <a:t>Hegedüs</a:t>
            </a:r>
            <a:r>
              <a:rPr lang="en-US" sz="2400" i="1" dirty="0" smtClean="0">
                <a:latin typeface="Arno Pro" pitchFamily="18" charset="0"/>
              </a:rPr>
              <a:t> et al., Proc. R. Soc. A 2007 </a:t>
            </a:r>
            <a:r>
              <a:rPr lang="en-US" sz="2400" b="1" i="1" dirty="0" smtClean="0">
                <a:latin typeface="Arno Pro" pitchFamily="18" charset="0"/>
              </a:rPr>
              <a:t>463</a:t>
            </a:r>
            <a:r>
              <a:rPr lang="en-US" sz="2400" i="1" dirty="0" smtClean="0">
                <a:latin typeface="Arno Pro" pitchFamily="18" charset="0"/>
              </a:rPr>
              <a:t>, 1081-1095</a:t>
            </a:r>
            <a:r>
              <a:rPr lang="sk-SK" sz="2400" i="1" dirty="0" smtClean="0">
                <a:latin typeface="Arno Pro" pitchFamily="18" charset="0"/>
              </a:rPr>
              <a:t> </a:t>
            </a:r>
            <a:r>
              <a:rPr lang="en-US" sz="2400" i="1" dirty="0" smtClean="0">
                <a:latin typeface="Arno Pro" pitchFamily="18" charset="0"/>
              </a:rPr>
              <a:t>[</a:t>
            </a:r>
            <a:r>
              <a:rPr lang="sk-SK" sz="2400" i="1" dirty="0" smtClean="0">
                <a:latin typeface="Arno Pro" pitchFamily="18" charset="0"/>
                <a:hlinkClick r:id="rId2"/>
              </a:rPr>
              <a:t>LINK</a:t>
            </a:r>
            <a:r>
              <a:rPr lang="en-US" sz="2400" i="1" dirty="0" smtClean="0">
                <a:latin typeface="Arno Pro" pitchFamily="18" charset="0"/>
              </a:rPr>
              <a:t>]</a:t>
            </a:r>
            <a:endParaRPr lang="sk-SK" sz="2400" i="1" dirty="0" smtClean="0">
              <a:latin typeface="Arno Pro" pitchFamily="18" charset="0"/>
            </a:endParaRPr>
          </a:p>
        </p:txBody>
      </p:sp>
      <p:sp>
        <p:nvSpPr>
          <p:cNvPr id="18" name="TextBox 17"/>
          <p:cNvSpPr txBox="1"/>
          <p:nvPr/>
        </p:nvSpPr>
        <p:spPr>
          <a:xfrm>
            <a:off x="7278687" y="1340768"/>
            <a:ext cx="461665" cy="2088232"/>
          </a:xfrm>
          <a:prstGeom prst="rect">
            <a:avLst/>
          </a:prstGeom>
          <a:noFill/>
        </p:spPr>
        <p:txBody>
          <a:bodyPr vert="vert" wrap="square" rtlCol="0">
            <a:spAutoFit/>
          </a:bodyPr>
          <a:lstStyle/>
          <a:p>
            <a:r>
              <a:rPr lang="sk-SK" i="1" dirty="0" err="1" smtClean="0">
                <a:latin typeface="Arno Pro" pitchFamily="18" charset="0"/>
              </a:rPr>
              <a:t>Gábor</a:t>
            </a:r>
            <a:r>
              <a:rPr lang="sk-SK" i="1" dirty="0" smtClean="0">
                <a:latin typeface="Arno Pro" pitchFamily="18" charset="0"/>
              </a:rPr>
              <a:t> Horváth</a:t>
            </a:r>
            <a:endParaRPr lang="sk-SK" i="1" dirty="0"/>
          </a:p>
        </p:txBody>
      </p:sp>
      <p:pic>
        <p:nvPicPr>
          <p:cNvPr id="6" name="Picture 5" descr="North-Pole-helicopter-GaborHorvat.jpg"/>
          <p:cNvPicPr>
            <a:picLocks noChangeAspect="1"/>
          </p:cNvPicPr>
          <p:nvPr/>
        </p:nvPicPr>
        <p:blipFill>
          <a:blip r:embed="rId3" cstate="print"/>
          <a:srcRect t="8421" b="8772"/>
          <a:stretch>
            <a:fillRect/>
          </a:stretch>
        </p:blipFill>
        <p:spPr>
          <a:xfrm>
            <a:off x="1835696" y="1299079"/>
            <a:ext cx="5400600" cy="335405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143000"/>
          </a:xfrm>
        </p:spPr>
        <p:txBody>
          <a:bodyPr>
            <a:normAutofit/>
          </a:bodyPr>
          <a:lstStyle/>
          <a:p>
            <a:pPr algn="l"/>
            <a:r>
              <a:rPr lang="sk-SK" b="1" dirty="0" smtClean="0">
                <a:latin typeface="Arno Pro" pitchFamily="18" charset="0"/>
              </a:rPr>
              <a:t>Legendy alebo fyzika?</a:t>
            </a:r>
            <a:endParaRPr lang="sk-SK" b="1" dirty="0">
              <a:latin typeface="Arno Pro" pitchFamily="18" charset="0"/>
            </a:endParaRPr>
          </a:p>
        </p:txBody>
      </p:sp>
      <p:sp>
        <p:nvSpPr>
          <p:cNvPr id="3" name="Content Placeholder 2"/>
          <p:cNvSpPr>
            <a:spLocks noGrp="1"/>
          </p:cNvSpPr>
          <p:nvPr>
            <p:ph idx="1"/>
          </p:nvPr>
        </p:nvSpPr>
        <p:spPr>
          <a:xfrm>
            <a:off x="3059832" y="1783357"/>
            <a:ext cx="8229600" cy="4525963"/>
          </a:xfrm>
        </p:spPr>
        <p:txBody>
          <a:bodyPr>
            <a:noAutofit/>
          </a:bodyPr>
          <a:lstStyle/>
          <a:p>
            <a:pPr marL="0" indent="0">
              <a:buNone/>
            </a:pPr>
            <a:r>
              <a:rPr lang="en-US" dirty="0">
                <a:latin typeface="Arno Pro" pitchFamily="18" charset="0"/>
              </a:rPr>
              <a:t>According to a legend, Vikings </a:t>
            </a:r>
            <a:r>
              <a:rPr lang="sk-SK" dirty="0" smtClean="0">
                <a:latin typeface="Arno Pro" pitchFamily="18" charset="0"/>
              </a:rPr>
              <a:t/>
            </a:r>
            <a:br>
              <a:rPr lang="sk-SK" dirty="0" smtClean="0">
                <a:latin typeface="Arno Pro" pitchFamily="18" charset="0"/>
              </a:rPr>
            </a:br>
            <a:r>
              <a:rPr lang="en-US" dirty="0" smtClean="0">
                <a:latin typeface="Arno Pro" pitchFamily="18" charset="0"/>
              </a:rPr>
              <a:t>were </a:t>
            </a:r>
            <a:r>
              <a:rPr lang="en-US" dirty="0">
                <a:latin typeface="Arno Pro" pitchFamily="18" charset="0"/>
              </a:rPr>
              <a:t>able </a:t>
            </a:r>
            <a:r>
              <a:rPr lang="en-US" dirty="0" smtClean="0">
                <a:latin typeface="Arno Pro" pitchFamily="18" charset="0"/>
              </a:rPr>
              <a:t>to</a:t>
            </a:r>
            <a:r>
              <a:rPr lang="sk-SK" dirty="0" smtClean="0">
                <a:latin typeface="Arno Pro" pitchFamily="18" charset="0"/>
              </a:rPr>
              <a:t> </a:t>
            </a:r>
            <a:r>
              <a:rPr lang="en-US" dirty="0" smtClean="0">
                <a:latin typeface="Arno Pro" pitchFamily="18" charset="0"/>
              </a:rPr>
              <a:t>navigate </a:t>
            </a:r>
            <a:r>
              <a:rPr lang="en-US" dirty="0">
                <a:latin typeface="Arno Pro" pitchFamily="18" charset="0"/>
              </a:rPr>
              <a:t>in an ocean </a:t>
            </a:r>
            <a:r>
              <a:rPr lang="sk-SK" dirty="0" smtClean="0">
                <a:latin typeface="Arno Pro" pitchFamily="18" charset="0"/>
              </a:rPr>
              <a:t/>
            </a:r>
            <a:br>
              <a:rPr lang="sk-SK" dirty="0" smtClean="0">
                <a:latin typeface="Arno Pro" pitchFamily="18" charset="0"/>
              </a:rPr>
            </a:br>
            <a:r>
              <a:rPr lang="en-US" dirty="0" smtClean="0">
                <a:latin typeface="Arno Pro" pitchFamily="18" charset="0"/>
              </a:rPr>
              <a:t>even </a:t>
            </a:r>
            <a:r>
              <a:rPr lang="en-US" dirty="0">
                <a:latin typeface="Arno Pro" pitchFamily="18" charset="0"/>
              </a:rPr>
              <a:t>during </a:t>
            </a:r>
            <a:r>
              <a:rPr lang="en-US" dirty="0" smtClean="0">
                <a:latin typeface="Arno Pro" pitchFamily="18" charset="0"/>
              </a:rPr>
              <a:t>overcast </a:t>
            </a:r>
            <a:r>
              <a:rPr lang="en-US" dirty="0">
                <a:latin typeface="Arno Pro" pitchFamily="18" charset="0"/>
              </a:rPr>
              <a:t>(dull) </a:t>
            </a:r>
            <a:r>
              <a:rPr lang="sk-SK" dirty="0" smtClean="0">
                <a:latin typeface="Arno Pro" pitchFamily="18" charset="0"/>
              </a:rPr>
              <a:t/>
            </a:r>
            <a:br>
              <a:rPr lang="sk-SK" dirty="0" smtClean="0">
                <a:latin typeface="Arno Pro" pitchFamily="18" charset="0"/>
              </a:rPr>
            </a:br>
            <a:r>
              <a:rPr lang="en-US" dirty="0" smtClean="0">
                <a:latin typeface="Arno Pro" pitchFamily="18" charset="0"/>
              </a:rPr>
              <a:t>weather</a:t>
            </a:r>
            <a:r>
              <a:rPr lang="sk-SK" dirty="0" smtClean="0">
                <a:latin typeface="Arno Pro" pitchFamily="18" charset="0"/>
              </a:rPr>
              <a:t> </a:t>
            </a:r>
            <a:r>
              <a:rPr lang="en-US" dirty="0" smtClean="0">
                <a:latin typeface="Arno Pro" pitchFamily="18" charset="0"/>
              </a:rPr>
              <a:t>using </a:t>
            </a:r>
            <a:r>
              <a:rPr lang="en-US" dirty="0">
                <a:latin typeface="Arno Pro" pitchFamily="18" charset="0"/>
              </a:rPr>
              <a:t>tourmaline crystals. </a:t>
            </a:r>
            <a:endParaRPr lang="sk-SK" dirty="0" smtClean="0">
              <a:latin typeface="Arno Pro" pitchFamily="18" charset="0"/>
            </a:endParaRPr>
          </a:p>
          <a:p>
            <a:pPr marL="0" indent="0">
              <a:spcBef>
                <a:spcPts val="1800"/>
              </a:spcBef>
              <a:buNone/>
            </a:pPr>
            <a:r>
              <a:rPr lang="en-US" dirty="0" smtClean="0">
                <a:latin typeface="Arno Pro" pitchFamily="18" charset="0"/>
              </a:rPr>
              <a:t>Study </a:t>
            </a:r>
            <a:r>
              <a:rPr lang="en-US" dirty="0">
                <a:latin typeface="Arno Pro" pitchFamily="18" charset="0"/>
              </a:rPr>
              <a:t>how it is possible to </a:t>
            </a:r>
            <a:r>
              <a:rPr lang="sk-SK" dirty="0" smtClean="0">
                <a:latin typeface="Arno Pro" pitchFamily="18" charset="0"/>
              </a:rPr>
              <a:t/>
            </a:r>
            <a:br>
              <a:rPr lang="sk-SK" dirty="0" smtClean="0">
                <a:latin typeface="Arno Pro" pitchFamily="18" charset="0"/>
              </a:rPr>
            </a:br>
            <a:r>
              <a:rPr lang="en-US" dirty="0" smtClean="0">
                <a:latin typeface="Arno Pro" pitchFamily="18" charset="0"/>
              </a:rPr>
              <a:t>navigate using a</a:t>
            </a:r>
            <a:r>
              <a:rPr lang="sk-SK" dirty="0" smtClean="0">
                <a:latin typeface="Arno Pro" pitchFamily="18" charset="0"/>
              </a:rPr>
              <a:t> </a:t>
            </a:r>
            <a:r>
              <a:rPr lang="en-US" dirty="0" smtClean="0">
                <a:latin typeface="Arno Pro" pitchFamily="18" charset="0"/>
              </a:rPr>
              <a:t>polarizing </a:t>
            </a:r>
            <a:r>
              <a:rPr lang="en-US" dirty="0">
                <a:latin typeface="Arno Pro" pitchFamily="18" charset="0"/>
              </a:rPr>
              <a:t>material. </a:t>
            </a:r>
            <a:r>
              <a:rPr lang="sk-SK" dirty="0" smtClean="0">
                <a:latin typeface="Arno Pro" pitchFamily="18" charset="0"/>
              </a:rPr>
              <a:t/>
            </a:r>
            <a:br>
              <a:rPr lang="sk-SK" dirty="0" smtClean="0">
                <a:latin typeface="Arno Pro" pitchFamily="18" charset="0"/>
              </a:rPr>
            </a:br>
            <a:r>
              <a:rPr lang="en-US" dirty="0" smtClean="0">
                <a:latin typeface="Arno Pro" pitchFamily="18" charset="0"/>
              </a:rPr>
              <a:t>What is</a:t>
            </a:r>
            <a:r>
              <a:rPr lang="sk-SK" dirty="0" smtClean="0">
                <a:latin typeface="Arno Pro" pitchFamily="18" charset="0"/>
              </a:rPr>
              <a:t> </a:t>
            </a:r>
            <a:r>
              <a:rPr lang="en-US" dirty="0" smtClean="0">
                <a:latin typeface="Arno Pro" pitchFamily="18" charset="0"/>
              </a:rPr>
              <a:t>the </a:t>
            </a:r>
            <a:r>
              <a:rPr lang="en-US" dirty="0">
                <a:latin typeface="Arno Pro" pitchFamily="18" charset="0"/>
              </a:rPr>
              <a:t>accuracy </a:t>
            </a:r>
            <a:r>
              <a:rPr lang="en-US" dirty="0" smtClean="0">
                <a:latin typeface="Arno Pro" pitchFamily="18" charset="0"/>
              </a:rPr>
              <a:t>of </a:t>
            </a:r>
            <a:r>
              <a:rPr lang="en-US" dirty="0">
                <a:latin typeface="Arno Pro" pitchFamily="18" charset="0"/>
              </a:rPr>
              <a:t>the method? </a:t>
            </a:r>
            <a:endParaRPr lang="sk-SK" dirty="0">
              <a:latin typeface="Arno Pro" pitchFamily="18" charset="0"/>
            </a:endParaRPr>
          </a:p>
        </p:txBody>
      </p:sp>
      <p:sp>
        <p:nvSpPr>
          <p:cNvPr id="5" name="TextBox 4"/>
          <p:cNvSpPr txBox="1"/>
          <p:nvPr/>
        </p:nvSpPr>
        <p:spPr>
          <a:xfrm>
            <a:off x="467544" y="5661248"/>
            <a:ext cx="1872208" cy="338554"/>
          </a:xfrm>
          <a:prstGeom prst="rect">
            <a:avLst/>
          </a:prstGeom>
          <a:noFill/>
        </p:spPr>
        <p:txBody>
          <a:bodyPr wrap="square" rtlCol="0">
            <a:spAutoFit/>
          </a:bodyPr>
          <a:lstStyle/>
          <a:p>
            <a:r>
              <a:rPr lang="sk-SK" sz="1600" i="1" dirty="0" err="1" smtClean="0">
                <a:latin typeface="Arno Pro" pitchFamily="18" charset="0"/>
              </a:rPr>
              <a:t>www.palagems.com</a:t>
            </a:r>
            <a:endParaRPr lang="sk-SK" sz="1600" i="1" dirty="0">
              <a:latin typeface="Arno Pro" pitchFamily="18" charset="0"/>
            </a:endParaRPr>
          </a:p>
        </p:txBody>
      </p:sp>
      <p:pic>
        <p:nvPicPr>
          <p:cNvPr id="6" name="Picture 5" descr="bariand_elbaite_parallel.jpg"/>
          <p:cNvPicPr>
            <a:picLocks noChangeAspect="1"/>
          </p:cNvPicPr>
          <p:nvPr/>
        </p:nvPicPr>
        <p:blipFill>
          <a:blip r:embed="rId2" cstate="print"/>
          <a:stretch>
            <a:fillRect/>
          </a:stretch>
        </p:blipFill>
        <p:spPr>
          <a:xfrm>
            <a:off x="467544" y="1628800"/>
            <a:ext cx="2238375" cy="40005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VikingPolarization1-GaborHorvat.jpg"/>
          <p:cNvPicPr>
            <a:picLocks noChangeAspect="1"/>
          </p:cNvPicPr>
          <p:nvPr/>
        </p:nvPicPr>
        <p:blipFill>
          <a:blip r:embed="rId2" cstate="print"/>
          <a:stretch>
            <a:fillRect/>
          </a:stretch>
        </p:blipFill>
        <p:spPr>
          <a:xfrm rot="5400000">
            <a:off x="1524261" y="-1084100"/>
            <a:ext cx="5976663" cy="8666161"/>
          </a:xfrm>
          <a:prstGeom prst="rect">
            <a:avLst/>
          </a:prstGeom>
        </p:spPr>
      </p:pic>
      <p:sp>
        <p:nvSpPr>
          <p:cNvPr id="10" name="TextBox 9"/>
          <p:cNvSpPr txBox="1"/>
          <p:nvPr/>
        </p:nvSpPr>
        <p:spPr>
          <a:xfrm>
            <a:off x="3203848" y="6453336"/>
            <a:ext cx="5760640" cy="369332"/>
          </a:xfrm>
          <a:prstGeom prst="rect">
            <a:avLst/>
          </a:prstGeom>
          <a:noFill/>
        </p:spPr>
        <p:txBody>
          <a:bodyPr vert="horz" wrap="square" rtlCol="0">
            <a:spAutoFit/>
          </a:bodyPr>
          <a:lstStyle/>
          <a:p>
            <a:r>
              <a:rPr lang="sk-SK" i="1" dirty="0" err="1" smtClean="0">
                <a:latin typeface="Arno Pro" pitchFamily="18" charset="0"/>
              </a:rPr>
              <a:t>Gábor</a:t>
            </a:r>
            <a:r>
              <a:rPr lang="sk-SK" i="1" dirty="0" smtClean="0">
                <a:latin typeface="Arno Pro" pitchFamily="18" charset="0"/>
              </a:rPr>
              <a:t> Horváth, </a:t>
            </a:r>
            <a:r>
              <a:rPr lang="sk-SK" i="1" dirty="0" err="1" smtClean="0">
                <a:latin typeface="Arno Pro" pitchFamily="18" charset="0"/>
              </a:rPr>
              <a:t>physorg.com</a:t>
            </a:r>
            <a:r>
              <a:rPr lang="sk-SK" i="1" dirty="0" smtClean="0">
                <a:latin typeface="Arno Pro" pitchFamily="18" charset="0"/>
              </a:rPr>
              <a:t> </a:t>
            </a:r>
            <a:r>
              <a:rPr lang="en-US" i="1" dirty="0" smtClean="0">
                <a:latin typeface="Arno Pro" pitchFamily="18" charset="0"/>
              </a:rPr>
              <a:t>[</a:t>
            </a:r>
            <a:r>
              <a:rPr lang="sk-SK" i="1" dirty="0" smtClean="0">
                <a:latin typeface="Arno Pro" pitchFamily="18" charset="0"/>
                <a:hlinkClick r:id="rId3"/>
              </a:rPr>
              <a:t>LINK</a:t>
            </a:r>
            <a:r>
              <a:rPr lang="en-US" i="1" dirty="0" smtClean="0">
                <a:latin typeface="Arno Pro" pitchFamily="18" charset="0"/>
              </a:rPr>
              <a:t>]</a:t>
            </a:r>
            <a:endParaRPr lang="sk-SK" i="1" dirty="0">
              <a:latin typeface="Arno Pro"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noAutofit/>
          </a:bodyPr>
          <a:lstStyle/>
          <a:p>
            <a:pPr marL="0" indent="360000" algn="just">
              <a:buNone/>
            </a:pPr>
            <a:r>
              <a:rPr lang="en-US" sz="2400" dirty="0" smtClean="0">
                <a:latin typeface="Arno Pro" pitchFamily="18" charset="0"/>
              </a:rPr>
              <a:t>“Using full-sky imaging </a:t>
            </a:r>
            <a:r>
              <a:rPr lang="en-US" sz="2400" dirty="0" err="1" smtClean="0">
                <a:latin typeface="Arno Pro" pitchFamily="18" charset="0"/>
              </a:rPr>
              <a:t>polarimetry</a:t>
            </a:r>
            <a:r>
              <a:rPr lang="en-US" sz="2400" dirty="0" smtClean="0">
                <a:latin typeface="Arno Pro" pitchFamily="18" charset="0"/>
              </a:rPr>
              <a:t>, we have shown that one of the two atmospheric optical prerequisites of the </a:t>
            </a:r>
            <a:r>
              <a:rPr lang="en-US" sz="2400" dirty="0" err="1" smtClean="0">
                <a:latin typeface="Arno Pro" pitchFamily="18" charset="0"/>
              </a:rPr>
              <a:t>polarimetric</a:t>
            </a:r>
            <a:r>
              <a:rPr lang="en-US" sz="2400" dirty="0" smtClean="0">
                <a:latin typeface="Arno Pro" pitchFamily="18" charset="0"/>
              </a:rPr>
              <a:t> Viking </a:t>
            </a:r>
            <a:r>
              <a:rPr lang="en-US" sz="2400" dirty="0" err="1" smtClean="0">
                <a:latin typeface="Arno Pro" pitchFamily="18" charset="0"/>
              </a:rPr>
              <a:t>na-vigation</a:t>
            </a:r>
            <a:r>
              <a:rPr lang="en-US" sz="2400" dirty="0" smtClean="0">
                <a:latin typeface="Arno Pro" pitchFamily="18" charset="0"/>
              </a:rPr>
              <a:t> is always fulfilled under both foggy and cloudy conditions. The distribution of the direction of polarization of skylight on the foggy or cloudy celestial hemisphere is similar to that of the clear sky, which was a great surprise for us. However, we would like to emphasize that the Dutch meteorologist Guenther P. </a:t>
            </a:r>
            <a:r>
              <a:rPr lang="en-US" sz="2400" dirty="0" err="1" smtClean="0">
                <a:latin typeface="Arno Pro" pitchFamily="18" charset="0"/>
              </a:rPr>
              <a:t>Koennen</a:t>
            </a:r>
            <a:r>
              <a:rPr lang="en-US" sz="2400" dirty="0" smtClean="0">
                <a:latin typeface="Arno Pro" pitchFamily="18" charset="0"/>
              </a:rPr>
              <a:t> has already hypothesized this phenomenon in his famous book </a:t>
            </a:r>
            <a:r>
              <a:rPr lang="en-US" sz="2400" i="1" dirty="0" smtClean="0">
                <a:latin typeface="Arno Pro" pitchFamily="18" charset="0"/>
              </a:rPr>
              <a:t>Polarized Light in Nature</a:t>
            </a:r>
            <a:r>
              <a:rPr lang="en-US" sz="2400" dirty="0" smtClean="0">
                <a:latin typeface="Arno Pro" pitchFamily="18" charset="0"/>
              </a:rPr>
              <a:t> (Cambridge University Press, 1985).</a:t>
            </a:r>
          </a:p>
          <a:p>
            <a:pPr marL="0" indent="360000" algn="just">
              <a:buNone/>
            </a:pPr>
            <a:r>
              <a:rPr lang="en-US" sz="2400" dirty="0" smtClean="0">
                <a:latin typeface="Arno Pro" pitchFamily="18" charset="0"/>
              </a:rPr>
              <a:t>If the fog layer is illuminated by direct sunlight, the other </a:t>
            </a:r>
            <a:r>
              <a:rPr lang="en-US" sz="2400" dirty="0" err="1" smtClean="0">
                <a:latin typeface="Arno Pro" pitchFamily="18" charset="0"/>
              </a:rPr>
              <a:t>prerequi</a:t>
            </a:r>
            <a:r>
              <a:rPr lang="en-US" sz="2400" dirty="0" smtClean="0">
                <a:latin typeface="Arno Pro" pitchFamily="18" charset="0"/>
              </a:rPr>
              <a:t>-site is usually satisfied only for cloudy skies. In sunlit fog, the Vikings could have navigated by polarization, only if the polarization of light from the foggy sky was sufficiently strong.”</a:t>
            </a:r>
            <a:endParaRPr lang="en-US" sz="2400" dirty="0">
              <a:latin typeface="Arno Pro" pitchFamily="18" charset="0"/>
            </a:endParaRPr>
          </a:p>
        </p:txBody>
      </p:sp>
      <p:sp>
        <p:nvSpPr>
          <p:cNvPr id="4" name="Title 1"/>
          <p:cNvSpPr>
            <a:spLocks noGrp="1"/>
          </p:cNvSpPr>
          <p:nvPr>
            <p:ph type="title"/>
          </p:nvPr>
        </p:nvSpPr>
        <p:spPr>
          <a:xfrm>
            <a:off x="374848" y="116632"/>
            <a:ext cx="8229600" cy="1224136"/>
          </a:xfrm>
        </p:spPr>
        <p:txBody>
          <a:bodyPr>
            <a:normAutofit/>
          </a:bodyPr>
          <a:lstStyle/>
          <a:p>
            <a:pPr algn="l"/>
            <a:r>
              <a:rPr lang="sk-SK" b="1" dirty="0" smtClean="0">
                <a:latin typeface="Arno Pro" pitchFamily="18" charset="0"/>
              </a:rPr>
              <a:t>Mnoho textu</a:t>
            </a:r>
            <a:endParaRPr lang="sk-SK" b="1" dirty="0">
              <a:latin typeface="Arno Pro" pitchFamily="18" charset="0"/>
            </a:endParaRPr>
          </a:p>
        </p:txBody>
      </p:sp>
      <p:sp>
        <p:nvSpPr>
          <p:cNvPr id="5" name="TextBox 4"/>
          <p:cNvSpPr txBox="1"/>
          <p:nvPr/>
        </p:nvSpPr>
        <p:spPr>
          <a:xfrm>
            <a:off x="4283968" y="6372036"/>
            <a:ext cx="4680520" cy="369332"/>
          </a:xfrm>
          <a:prstGeom prst="rect">
            <a:avLst/>
          </a:prstGeom>
          <a:noFill/>
        </p:spPr>
        <p:txBody>
          <a:bodyPr vert="horz" wrap="square" rtlCol="0">
            <a:spAutoFit/>
          </a:bodyPr>
          <a:lstStyle/>
          <a:p>
            <a:r>
              <a:rPr lang="sk-SK" i="1" dirty="0" smtClean="0">
                <a:latin typeface="Arno Pro" pitchFamily="18" charset="0"/>
              </a:rPr>
              <a:t>interview </a:t>
            </a:r>
            <a:r>
              <a:rPr lang="sk-SK" i="1" dirty="0" err="1" smtClean="0">
                <a:latin typeface="Arno Pro" pitchFamily="18" charset="0"/>
              </a:rPr>
              <a:t>with</a:t>
            </a:r>
            <a:r>
              <a:rPr lang="sk-SK" i="1" dirty="0" smtClean="0">
                <a:latin typeface="Arno Pro" pitchFamily="18" charset="0"/>
              </a:rPr>
              <a:t> </a:t>
            </a:r>
            <a:r>
              <a:rPr lang="sk-SK" i="1" dirty="0" err="1" smtClean="0">
                <a:latin typeface="Arno Pro" pitchFamily="18" charset="0"/>
              </a:rPr>
              <a:t>Gábor</a:t>
            </a:r>
            <a:r>
              <a:rPr lang="sk-SK" i="1" dirty="0" smtClean="0">
                <a:latin typeface="Arno Pro" pitchFamily="18" charset="0"/>
              </a:rPr>
              <a:t> Horváth, </a:t>
            </a:r>
            <a:r>
              <a:rPr lang="sk-SK" i="1" dirty="0" err="1" smtClean="0">
                <a:latin typeface="Arno Pro" pitchFamily="18" charset="0"/>
              </a:rPr>
              <a:t>physorg.com</a:t>
            </a:r>
            <a:r>
              <a:rPr lang="sk-SK" i="1" dirty="0" smtClean="0">
                <a:latin typeface="Arno Pro" pitchFamily="18" charset="0"/>
              </a:rPr>
              <a:t> </a:t>
            </a:r>
            <a:r>
              <a:rPr lang="en-US" i="1" dirty="0" smtClean="0">
                <a:latin typeface="Arno Pro" pitchFamily="18" charset="0"/>
              </a:rPr>
              <a:t>[</a:t>
            </a:r>
            <a:r>
              <a:rPr lang="sk-SK" i="1" dirty="0" smtClean="0">
                <a:latin typeface="Arno Pro" pitchFamily="18" charset="0"/>
                <a:hlinkClick r:id="rId2"/>
              </a:rPr>
              <a:t>LINK</a:t>
            </a:r>
            <a:r>
              <a:rPr lang="en-US" i="1" dirty="0" smtClean="0">
                <a:latin typeface="Arno Pro" pitchFamily="18" charset="0"/>
              </a:rPr>
              <a:t>]</a:t>
            </a:r>
            <a:endParaRPr lang="sk-SK" i="1" dirty="0">
              <a:latin typeface="Arno Pro"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noAutofit/>
          </a:bodyPr>
          <a:lstStyle/>
          <a:p>
            <a:pPr marL="0" indent="360000" algn="just">
              <a:buNone/>
            </a:pPr>
            <a:r>
              <a:rPr lang="en-US" sz="2400" dirty="0" smtClean="0">
                <a:solidFill>
                  <a:schemeClr val="bg1">
                    <a:lumMod val="85000"/>
                  </a:schemeClr>
                </a:solidFill>
                <a:latin typeface="Arno Pro" pitchFamily="18" charset="0"/>
              </a:rPr>
              <a:t>“Using full-sky imaging </a:t>
            </a:r>
            <a:r>
              <a:rPr lang="en-US" sz="2400" dirty="0" err="1" smtClean="0">
                <a:solidFill>
                  <a:schemeClr val="bg1">
                    <a:lumMod val="85000"/>
                  </a:schemeClr>
                </a:solidFill>
                <a:latin typeface="Arno Pro" pitchFamily="18" charset="0"/>
              </a:rPr>
              <a:t>polarimetry</a:t>
            </a:r>
            <a:r>
              <a:rPr lang="en-US" sz="2400" dirty="0" smtClean="0">
                <a:solidFill>
                  <a:schemeClr val="bg1">
                    <a:lumMod val="85000"/>
                  </a:schemeClr>
                </a:solidFill>
                <a:latin typeface="Arno Pro" pitchFamily="18" charset="0"/>
              </a:rPr>
              <a:t>, we have shown that one of the two atmospheric optical prerequisites of the </a:t>
            </a:r>
            <a:r>
              <a:rPr lang="en-US" sz="2400" dirty="0" err="1" smtClean="0">
                <a:solidFill>
                  <a:schemeClr val="bg1">
                    <a:lumMod val="85000"/>
                  </a:schemeClr>
                </a:solidFill>
                <a:latin typeface="Arno Pro" pitchFamily="18" charset="0"/>
              </a:rPr>
              <a:t>polarimetric</a:t>
            </a:r>
            <a:r>
              <a:rPr lang="en-US" sz="2400" dirty="0" smtClean="0">
                <a:solidFill>
                  <a:schemeClr val="bg1">
                    <a:lumMod val="85000"/>
                  </a:schemeClr>
                </a:solidFill>
                <a:latin typeface="Arno Pro" pitchFamily="18" charset="0"/>
              </a:rPr>
              <a:t> Viking </a:t>
            </a:r>
            <a:r>
              <a:rPr lang="en-US" sz="2400" dirty="0" err="1" smtClean="0">
                <a:solidFill>
                  <a:schemeClr val="bg1">
                    <a:lumMod val="85000"/>
                  </a:schemeClr>
                </a:solidFill>
                <a:latin typeface="Arno Pro" pitchFamily="18" charset="0"/>
              </a:rPr>
              <a:t>na-vigation</a:t>
            </a:r>
            <a:r>
              <a:rPr lang="en-US" sz="2400" dirty="0" smtClean="0">
                <a:solidFill>
                  <a:schemeClr val="bg1">
                    <a:lumMod val="85000"/>
                  </a:schemeClr>
                </a:solidFill>
                <a:latin typeface="Arno Pro" pitchFamily="18" charset="0"/>
              </a:rPr>
              <a:t> is always fulfilled </a:t>
            </a:r>
            <a:r>
              <a:rPr lang="en-US" sz="2400" dirty="0" smtClean="0">
                <a:latin typeface="Arno Pro" pitchFamily="18" charset="0"/>
              </a:rPr>
              <a:t>under both foggy and cloudy conditions</a:t>
            </a:r>
            <a:r>
              <a:rPr lang="en-US" sz="2400" dirty="0" smtClean="0">
                <a:solidFill>
                  <a:schemeClr val="bg1">
                    <a:lumMod val="75000"/>
                  </a:schemeClr>
                </a:solidFill>
                <a:latin typeface="Arno Pro" pitchFamily="18" charset="0"/>
              </a:rPr>
              <a:t>. </a:t>
            </a:r>
            <a:r>
              <a:rPr lang="en-US" sz="2400" dirty="0" smtClean="0">
                <a:solidFill>
                  <a:schemeClr val="bg1">
                    <a:lumMod val="85000"/>
                  </a:schemeClr>
                </a:solidFill>
                <a:latin typeface="Arno Pro" pitchFamily="18" charset="0"/>
              </a:rPr>
              <a:t>The distribution of </a:t>
            </a:r>
            <a:r>
              <a:rPr lang="en-US" sz="2400" dirty="0" smtClean="0">
                <a:latin typeface="Arno Pro" pitchFamily="18" charset="0"/>
              </a:rPr>
              <a:t>the direction of polarization of skylight</a:t>
            </a:r>
            <a:r>
              <a:rPr lang="en-US" sz="2400" dirty="0" smtClean="0">
                <a:solidFill>
                  <a:schemeClr val="bg1">
                    <a:lumMod val="85000"/>
                  </a:schemeClr>
                </a:solidFill>
                <a:latin typeface="Arno Pro" pitchFamily="18" charset="0"/>
              </a:rPr>
              <a:t> on the foggy or cloudy celestial hemisphere </a:t>
            </a:r>
            <a:r>
              <a:rPr lang="en-US" sz="2400" dirty="0" smtClean="0">
                <a:latin typeface="Arno Pro" pitchFamily="18" charset="0"/>
              </a:rPr>
              <a:t>is similar to that of the clear sky</a:t>
            </a:r>
            <a:r>
              <a:rPr lang="en-US" sz="2400" dirty="0" smtClean="0">
                <a:solidFill>
                  <a:schemeClr val="bg1">
                    <a:lumMod val="75000"/>
                  </a:schemeClr>
                </a:solidFill>
                <a:latin typeface="Arno Pro" pitchFamily="18" charset="0"/>
              </a:rPr>
              <a:t>, which was a great surprise for us. However, we would like to emphasize that the Dutch meteorologist Guenther P. </a:t>
            </a:r>
            <a:r>
              <a:rPr lang="en-US" sz="2400" dirty="0" err="1" smtClean="0">
                <a:solidFill>
                  <a:schemeClr val="bg1">
                    <a:lumMod val="75000"/>
                  </a:schemeClr>
                </a:solidFill>
                <a:latin typeface="Arno Pro" pitchFamily="18" charset="0"/>
              </a:rPr>
              <a:t>Koennen</a:t>
            </a:r>
            <a:r>
              <a:rPr lang="en-US" sz="2400" dirty="0" smtClean="0">
                <a:solidFill>
                  <a:schemeClr val="bg1">
                    <a:lumMod val="75000"/>
                  </a:schemeClr>
                </a:solidFill>
                <a:latin typeface="Arno Pro" pitchFamily="18" charset="0"/>
              </a:rPr>
              <a:t> has already hypothesized this phenomenon in his famous book </a:t>
            </a:r>
            <a:r>
              <a:rPr lang="en-US" sz="2400" i="1" dirty="0" smtClean="0">
                <a:solidFill>
                  <a:schemeClr val="bg1">
                    <a:lumMod val="75000"/>
                  </a:schemeClr>
                </a:solidFill>
                <a:latin typeface="Arno Pro" pitchFamily="18" charset="0"/>
              </a:rPr>
              <a:t>Polarized Light in Nature</a:t>
            </a:r>
            <a:r>
              <a:rPr lang="en-US" sz="2400" dirty="0" smtClean="0">
                <a:solidFill>
                  <a:schemeClr val="bg1">
                    <a:lumMod val="75000"/>
                  </a:schemeClr>
                </a:solidFill>
                <a:latin typeface="Arno Pro" pitchFamily="18" charset="0"/>
              </a:rPr>
              <a:t> (Cambridge University Press, 1985).</a:t>
            </a:r>
          </a:p>
          <a:p>
            <a:pPr marL="0" indent="360000" algn="just">
              <a:buNone/>
            </a:pPr>
            <a:r>
              <a:rPr lang="en-US" sz="2400" dirty="0" smtClean="0">
                <a:solidFill>
                  <a:schemeClr val="bg1">
                    <a:lumMod val="75000"/>
                  </a:schemeClr>
                </a:solidFill>
                <a:latin typeface="Arno Pro" pitchFamily="18" charset="0"/>
              </a:rPr>
              <a:t>If the fog layer is illuminated by direct sunlight, the other </a:t>
            </a:r>
            <a:r>
              <a:rPr lang="en-US" sz="2400" dirty="0" err="1" smtClean="0">
                <a:solidFill>
                  <a:schemeClr val="bg1">
                    <a:lumMod val="75000"/>
                  </a:schemeClr>
                </a:solidFill>
                <a:latin typeface="Arno Pro" pitchFamily="18" charset="0"/>
              </a:rPr>
              <a:t>prerequi</a:t>
            </a:r>
            <a:r>
              <a:rPr lang="en-US" sz="2400" dirty="0" smtClean="0">
                <a:solidFill>
                  <a:schemeClr val="bg1">
                    <a:lumMod val="75000"/>
                  </a:schemeClr>
                </a:solidFill>
                <a:latin typeface="Arno Pro" pitchFamily="18" charset="0"/>
              </a:rPr>
              <a:t>-site is usually satisfied </a:t>
            </a:r>
            <a:r>
              <a:rPr lang="en-US" sz="2400" dirty="0" smtClean="0">
                <a:latin typeface="Arno Pro" pitchFamily="18" charset="0"/>
              </a:rPr>
              <a:t>only for cloudy skies</a:t>
            </a:r>
            <a:r>
              <a:rPr lang="en-US" sz="2400" dirty="0" smtClean="0">
                <a:solidFill>
                  <a:schemeClr val="bg1">
                    <a:lumMod val="75000"/>
                  </a:schemeClr>
                </a:solidFill>
                <a:latin typeface="Arno Pro" pitchFamily="18" charset="0"/>
              </a:rPr>
              <a:t>. In sunlit fog, the Vikings could have navigated by polarization, only if </a:t>
            </a:r>
            <a:r>
              <a:rPr lang="en-US" sz="2400" dirty="0" smtClean="0">
                <a:latin typeface="Arno Pro" pitchFamily="18" charset="0"/>
              </a:rPr>
              <a:t>the polarization of light </a:t>
            </a:r>
            <a:r>
              <a:rPr lang="en-US" sz="2400" dirty="0" smtClean="0">
                <a:solidFill>
                  <a:schemeClr val="bg1">
                    <a:lumMod val="75000"/>
                  </a:schemeClr>
                </a:solidFill>
                <a:latin typeface="Arno Pro" pitchFamily="18" charset="0"/>
              </a:rPr>
              <a:t>from the foggy sky </a:t>
            </a:r>
            <a:r>
              <a:rPr lang="en-US" sz="2400" dirty="0" smtClean="0">
                <a:latin typeface="Arno Pro" pitchFamily="18" charset="0"/>
              </a:rPr>
              <a:t>was sufficiently strong</a:t>
            </a:r>
            <a:r>
              <a:rPr lang="en-US" sz="2400" dirty="0" smtClean="0">
                <a:solidFill>
                  <a:schemeClr val="bg1">
                    <a:lumMod val="75000"/>
                  </a:schemeClr>
                </a:solidFill>
                <a:latin typeface="Arno Pro" pitchFamily="18" charset="0"/>
              </a:rPr>
              <a:t>.”</a:t>
            </a:r>
            <a:endParaRPr lang="en-US" sz="2400" dirty="0">
              <a:solidFill>
                <a:schemeClr val="bg1">
                  <a:lumMod val="75000"/>
                </a:schemeClr>
              </a:solidFill>
              <a:latin typeface="Arno Pro" pitchFamily="18" charset="0"/>
            </a:endParaRPr>
          </a:p>
        </p:txBody>
      </p:sp>
      <p:sp>
        <p:nvSpPr>
          <p:cNvPr id="4" name="Title 1"/>
          <p:cNvSpPr>
            <a:spLocks noGrp="1"/>
          </p:cNvSpPr>
          <p:nvPr>
            <p:ph type="title"/>
          </p:nvPr>
        </p:nvSpPr>
        <p:spPr>
          <a:xfrm>
            <a:off x="374848" y="116632"/>
            <a:ext cx="8229600" cy="1224136"/>
          </a:xfrm>
        </p:spPr>
        <p:txBody>
          <a:bodyPr>
            <a:normAutofit/>
          </a:bodyPr>
          <a:lstStyle/>
          <a:p>
            <a:pPr algn="l"/>
            <a:r>
              <a:rPr lang="sk-SK" b="1" dirty="0" smtClean="0">
                <a:solidFill>
                  <a:schemeClr val="bg1">
                    <a:lumMod val="85000"/>
                  </a:schemeClr>
                </a:solidFill>
                <a:latin typeface="Arno Pro" pitchFamily="18" charset="0"/>
              </a:rPr>
              <a:t>Mnoho textu: </a:t>
            </a:r>
            <a:r>
              <a:rPr lang="sk-SK" b="1" dirty="0" smtClean="0">
                <a:latin typeface="Arno Pro" pitchFamily="18" charset="0"/>
              </a:rPr>
              <a:t>D</a:t>
            </a:r>
            <a:r>
              <a:rPr lang="en-US" b="1" dirty="0" smtClean="0">
                <a:latin typeface="Arno Pro" pitchFamily="18" charset="0"/>
              </a:rPr>
              <a:t>v</a:t>
            </a:r>
            <a:r>
              <a:rPr lang="sk-SK" b="1" dirty="0" smtClean="0">
                <a:latin typeface="Arno Pro" pitchFamily="18" charset="0"/>
              </a:rPr>
              <a:t>a výsledky</a:t>
            </a:r>
            <a:endParaRPr lang="sk-SK" b="1" dirty="0">
              <a:latin typeface="Arno Pro" pitchFamily="18" charset="0"/>
            </a:endParaRPr>
          </a:p>
        </p:txBody>
      </p:sp>
      <p:sp>
        <p:nvSpPr>
          <p:cNvPr id="5" name="TextBox 4"/>
          <p:cNvSpPr txBox="1"/>
          <p:nvPr/>
        </p:nvSpPr>
        <p:spPr>
          <a:xfrm>
            <a:off x="4283968" y="6372036"/>
            <a:ext cx="4680520" cy="369332"/>
          </a:xfrm>
          <a:prstGeom prst="rect">
            <a:avLst/>
          </a:prstGeom>
          <a:noFill/>
        </p:spPr>
        <p:txBody>
          <a:bodyPr vert="horz" wrap="square" rtlCol="0">
            <a:spAutoFit/>
          </a:bodyPr>
          <a:lstStyle/>
          <a:p>
            <a:r>
              <a:rPr lang="sk-SK" i="1" dirty="0" smtClean="0">
                <a:solidFill>
                  <a:schemeClr val="bg1">
                    <a:lumMod val="75000"/>
                  </a:schemeClr>
                </a:solidFill>
                <a:latin typeface="Arno Pro" pitchFamily="18" charset="0"/>
              </a:rPr>
              <a:t>interview </a:t>
            </a:r>
            <a:r>
              <a:rPr lang="sk-SK" i="1" dirty="0" err="1" smtClean="0">
                <a:solidFill>
                  <a:schemeClr val="bg1">
                    <a:lumMod val="75000"/>
                  </a:schemeClr>
                </a:solidFill>
                <a:latin typeface="Arno Pro" pitchFamily="18" charset="0"/>
              </a:rPr>
              <a:t>with</a:t>
            </a:r>
            <a:r>
              <a:rPr lang="sk-SK" i="1" dirty="0" smtClean="0">
                <a:solidFill>
                  <a:schemeClr val="bg1">
                    <a:lumMod val="75000"/>
                  </a:schemeClr>
                </a:solidFill>
                <a:latin typeface="Arno Pro" pitchFamily="18" charset="0"/>
              </a:rPr>
              <a:t> </a:t>
            </a:r>
            <a:r>
              <a:rPr lang="sk-SK" i="1" dirty="0" err="1" smtClean="0">
                <a:latin typeface="Arno Pro" pitchFamily="18" charset="0"/>
              </a:rPr>
              <a:t>Gábor</a:t>
            </a:r>
            <a:r>
              <a:rPr lang="sk-SK" i="1" dirty="0" smtClean="0">
                <a:latin typeface="Arno Pro" pitchFamily="18" charset="0"/>
              </a:rPr>
              <a:t> Horváth, </a:t>
            </a:r>
            <a:r>
              <a:rPr lang="sk-SK" i="1" dirty="0" err="1" smtClean="0">
                <a:latin typeface="Arno Pro" pitchFamily="18" charset="0"/>
              </a:rPr>
              <a:t>physorg.com</a:t>
            </a:r>
            <a:endParaRPr lang="sk-SK" i="1" dirty="0">
              <a:latin typeface="Arno Pro"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4848" y="116632"/>
            <a:ext cx="8229600" cy="1224136"/>
          </a:xfrm>
        </p:spPr>
        <p:txBody>
          <a:bodyPr>
            <a:normAutofit/>
          </a:bodyPr>
          <a:lstStyle/>
          <a:p>
            <a:pPr algn="l"/>
            <a:r>
              <a:rPr lang="sk-SK" b="1" dirty="0" smtClean="0">
                <a:latin typeface="Arno Pro" pitchFamily="18" charset="0"/>
              </a:rPr>
              <a:t>Poďme merať!</a:t>
            </a:r>
            <a:endParaRPr lang="sk-SK" b="1" dirty="0">
              <a:latin typeface="Arno Pro" pitchFamily="18" charset="0"/>
            </a:endParaRPr>
          </a:p>
        </p:txBody>
      </p:sp>
      <p:sp>
        <p:nvSpPr>
          <p:cNvPr id="9" name="Content Placeholder 2"/>
          <p:cNvSpPr txBox="1">
            <a:spLocks/>
          </p:cNvSpPr>
          <p:nvPr/>
        </p:nvSpPr>
        <p:spPr>
          <a:xfrm>
            <a:off x="395536" y="1340768"/>
            <a:ext cx="8424936" cy="5112568"/>
          </a:xfrm>
          <a:prstGeom prst="rect">
            <a:avLst/>
          </a:prstGeom>
        </p:spPr>
        <p:txBody>
          <a:bodyPr vert="horz" lIns="91440" tIns="45720" rIns="91440" bIns="45720" rtlCol="0">
            <a:noAutofit/>
          </a:bodyPr>
          <a:lstStyle/>
          <a:p>
            <a:pPr lvl="0">
              <a:spcBef>
                <a:spcPts val="1200"/>
              </a:spcBef>
              <a:buFont typeface="Arial" pitchFamily="34" charset="0"/>
              <a:buChar char="•"/>
            </a:pPr>
            <a:r>
              <a:rPr lang="en-US" sz="2800" dirty="0" smtClean="0">
                <a:latin typeface="Arno Pro" pitchFamily="18" charset="0"/>
              </a:rPr>
              <a:t> </a:t>
            </a:r>
            <a:r>
              <a:rPr lang="sk-SK" sz="2800" dirty="0" smtClean="0">
                <a:latin typeface="Arno Pro" pitchFamily="18" charset="0"/>
              </a:rPr>
              <a:t>jasná obloha, stupeň polarizácie: nájsť tú 90</a:t>
            </a:r>
            <a:r>
              <a:rPr lang="sk-SK" sz="2800" baseline="30000" dirty="0" smtClean="0">
                <a:latin typeface="Arno Pro" pitchFamily="18" charset="0"/>
              </a:rPr>
              <a:t>o</a:t>
            </a:r>
            <a:r>
              <a:rPr lang="sk-SK" sz="2800" dirty="0" smtClean="0">
                <a:latin typeface="Arno Pro" pitchFamily="18" charset="0"/>
              </a:rPr>
              <a:t> kružnicu</a:t>
            </a:r>
            <a:endParaRPr lang="en-US" sz="2800" dirty="0" smtClean="0">
              <a:latin typeface="Arno Pro" pitchFamily="18" charset="0"/>
            </a:endParaRPr>
          </a:p>
          <a:p>
            <a:pPr lvl="0">
              <a:spcBef>
                <a:spcPts val="1200"/>
              </a:spcBef>
              <a:buFont typeface="Arial" pitchFamily="34" charset="0"/>
              <a:buChar char="•"/>
            </a:pPr>
            <a:r>
              <a:rPr lang="en-US" sz="2800" dirty="0" smtClean="0">
                <a:latin typeface="Arno Pro" pitchFamily="18" charset="0"/>
              </a:rPr>
              <a:t> </a:t>
            </a:r>
            <a:r>
              <a:rPr lang="sk-SK" sz="2800" dirty="0" smtClean="0">
                <a:latin typeface="Arno Pro" pitchFamily="18" charset="0"/>
              </a:rPr>
              <a:t>širokouhlý objektív</a:t>
            </a:r>
            <a:r>
              <a:rPr lang="en-US" sz="2800" dirty="0" smtClean="0">
                <a:latin typeface="Arno Pro" pitchFamily="18" charset="0"/>
              </a:rPr>
              <a:t>/fish eye, stat</a:t>
            </a:r>
            <a:r>
              <a:rPr lang="sk-SK" sz="2800" dirty="0" err="1" smtClean="0">
                <a:latin typeface="Arno Pro" pitchFamily="18" charset="0"/>
              </a:rPr>
              <a:t>ív</a:t>
            </a:r>
            <a:r>
              <a:rPr lang="sk-SK" sz="2800" dirty="0" smtClean="0">
                <a:latin typeface="Arno Pro" pitchFamily="18" charset="0"/>
              </a:rPr>
              <a:t>, manuálne nastavenia</a:t>
            </a:r>
          </a:p>
          <a:p>
            <a:pPr lvl="0">
              <a:spcBef>
                <a:spcPts val="1200"/>
              </a:spcBef>
              <a:buFont typeface="Arial" pitchFamily="34" charset="0"/>
              <a:buChar char="•"/>
            </a:pPr>
            <a:r>
              <a:rPr lang="sk-SK" sz="2800" dirty="0" smtClean="0">
                <a:latin typeface="Arno Pro" pitchFamily="18" charset="0"/>
              </a:rPr>
              <a:t> hmla, zamračené... polarizácia? smer k slnku? presnosť?</a:t>
            </a:r>
          </a:p>
        </p:txBody>
      </p:sp>
      <p:grpSp>
        <p:nvGrpSpPr>
          <p:cNvPr id="15" name="Group 14"/>
          <p:cNvGrpSpPr/>
          <p:nvPr/>
        </p:nvGrpSpPr>
        <p:grpSpPr>
          <a:xfrm>
            <a:off x="467543" y="3356992"/>
            <a:ext cx="8496945" cy="3249652"/>
            <a:chOff x="467543" y="3429000"/>
            <a:chExt cx="8496945" cy="3249652"/>
          </a:xfrm>
        </p:grpSpPr>
        <p:pic>
          <p:nvPicPr>
            <p:cNvPr id="16" name="Picture 15" descr="deskpicture.jpg"/>
            <p:cNvPicPr>
              <a:picLocks noChangeAspect="1"/>
            </p:cNvPicPr>
            <p:nvPr/>
          </p:nvPicPr>
          <p:blipFill>
            <a:blip r:embed="rId2" cstate="print"/>
            <a:srcRect t="22727" r="37500" b="18182"/>
            <a:stretch>
              <a:fillRect/>
            </a:stretch>
          </p:blipFill>
          <p:spPr>
            <a:xfrm>
              <a:off x="4716016" y="3429000"/>
              <a:ext cx="3960440" cy="2808312"/>
            </a:xfrm>
            <a:prstGeom prst="rect">
              <a:avLst/>
            </a:prstGeom>
            <a:ln>
              <a:solidFill>
                <a:schemeClr val="tx1"/>
              </a:solidFill>
            </a:ln>
          </p:spPr>
        </p:pic>
        <p:sp>
          <p:nvSpPr>
            <p:cNvPr id="17" name="TextBox 16"/>
            <p:cNvSpPr txBox="1"/>
            <p:nvPr/>
          </p:nvSpPr>
          <p:spPr>
            <a:xfrm>
              <a:off x="6732240" y="6309320"/>
              <a:ext cx="2232248" cy="369332"/>
            </a:xfrm>
            <a:prstGeom prst="rect">
              <a:avLst/>
            </a:prstGeom>
            <a:noFill/>
          </p:spPr>
          <p:txBody>
            <a:bodyPr vert="horz" wrap="square" rtlCol="0">
              <a:spAutoFit/>
            </a:bodyPr>
            <a:lstStyle/>
            <a:p>
              <a:r>
                <a:rPr lang="sk-SK" i="1" dirty="0" err="1" smtClean="0">
                  <a:latin typeface="Arno Pro" pitchFamily="18" charset="0"/>
                </a:rPr>
                <a:t>www</a:t>
              </a:r>
              <a:r>
                <a:rPr lang="sk-SK" i="1" dirty="0" smtClean="0">
                  <a:latin typeface="Arno Pro" pitchFamily="18" charset="0"/>
                </a:rPr>
                <a:t>.</a:t>
              </a:r>
              <a:r>
                <a:rPr lang="en-US" i="1" dirty="0" smtClean="0">
                  <a:latin typeface="Arno Pro" pitchFamily="18" charset="0"/>
                </a:rPr>
                <a:t>deskpicture.com</a:t>
              </a:r>
              <a:endParaRPr lang="sk-SK" i="1" dirty="0">
                <a:latin typeface="Arno Pro" pitchFamily="18" charset="0"/>
              </a:endParaRPr>
            </a:p>
          </p:txBody>
        </p:sp>
        <p:pic>
          <p:nvPicPr>
            <p:cNvPr id="18" name="Picture 17" descr="chrislight.jpg"/>
            <p:cNvPicPr>
              <a:picLocks noChangeAspect="1"/>
            </p:cNvPicPr>
            <p:nvPr/>
          </p:nvPicPr>
          <p:blipFill>
            <a:blip r:embed="rId3" cstate="print"/>
            <a:stretch>
              <a:fillRect/>
            </a:stretch>
          </p:blipFill>
          <p:spPr>
            <a:xfrm>
              <a:off x="467543" y="3429001"/>
              <a:ext cx="3894193" cy="2808312"/>
            </a:xfrm>
            <a:prstGeom prst="rect">
              <a:avLst/>
            </a:prstGeom>
            <a:ln>
              <a:solidFill>
                <a:schemeClr val="tx1"/>
              </a:solidFill>
            </a:ln>
          </p:spPr>
        </p:pic>
        <p:sp>
          <p:nvSpPr>
            <p:cNvPr id="19" name="TextBox 18"/>
            <p:cNvSpPr txBox="1"/>
            <p:nvPr/>
          </p:nvSpPr>
          <p:spPr>
            <a:xfrm>
              <a:off x="3203848" y="6309320"/>
              <a:ext cx="1728192" cy="369332"/>
            </a:xfrm>
            <a:prstGeom prst="rect">
              <a:avLst/>
            </a:prstGeom>
            <a:noFill/>
          </p:spPr>
          <p:txBody>
            <a:bodyPr vert="horz" wrap="square" rtlCol="0">
              <a:spAutoFit/>
            </a:bodyPr>
            <a:lstStyle/>
            <a:p>
              <a:r>
                <a:rPr lang="en-US" i="1" dirty="0" smtClean="0">
                  <a:latin typeface="Arno Pro" pitchFamily="18" charset="0"/>
                </a:rPr>
                <a:t>Chris Light</a:t>
              </a:r>
              <a:endParaRPr lang="sk-SK" i="1" dirty="0">
                <a:latin typeface="Arno Pro" pitchFamily="18"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4848" y="116632"/>
            <a:ext cx="8229600" cy="1224136"/>
          </a:xfrm>
        </p:spPr>
        <p:txBody>
          <a:bodyPr>
            <a:normAutofit/>
          </a:bodyPr>
          <a:lstStyle/>
          <a:p>
            <a:pPr algn="l"/>
            <a:r>
              <a:rPr lang="sk-SK" b="1" dirty="0" smtClean="0">
                <a:latin typeface="Arno Pro" pitchFamily="18" charset="0"/>
              </a:rPr>
              <a:t>Zaujímavosti</a:t>
            </a:r>
            <a:endParaRPr lang="sk-SK" b="1" dirty="0">
              <a:latin typeface="Arno Pro" pitchFamily="18" charset="0"/>
            </a:endParaRPr>
          </a:p>
        </p:txBody>
      </p:sp>
      <p:grpSp>
        <p:nvGrpSpPr>
          <p:cNvPr id="21" name="Group 20"/>
          <p:cNvGrpSpPr/>
          <p:nvPr/>
        </p:nvGrpSpPr>
        <p:grpSpPr>
          <a:xfrm>
            <a:off x="5292079" y="3476668"/>
            <a:ext cx="3680409" cy="3129976"/>
            <a:chOff x="5220261" y="3854302"/>
            <a:chExt cx="3312368" cy="2816978"/>
          </a:xfrm>
        </p:grpSpPr>
        <p:pic>
          <p:nvPicPr>
            <p:cNvPr id="8" name="Picture 7" descr="seattlerobotics lunette.jpg"/>
            <p:cNvPicPr>
              <a:picLocks noChangeAspect="1"/>
            </p:cNvPicPr>
            <p:nvPr/>
          </p:nvPicPr>
          <p:blipFill>
            <a:blip r:embed="rId2" cstate="print"/>
            <a:stretch>
              <a:fillRect/>
            </a:stretch>
          </p:blipFill>
          <p:spPr>
            <a:xfrm>
              <a:off x="5220261" y="3854302"/>
              <a:ext cx="3168163" cy="2383010"/>
            </a:xfrm>
            <a:prstGeom prst="rect">
              <a:avLst/>
            </a:prstGeom>
            <a:ln>
              <a:solidFill>
                <a:schemeClr val="tx1"/>
              </a:solidFill>
            </a:ln>
          </p:spPr>
        </p:pic>
        <p:sp>
          <p:nvSpPr>
            <p:cNvPr id="12" name="TextBox 11"/>
            <p:cNvSpPr txBox="1"/>
            <p:nvPr/>
          </p:nvSpPr>
          <p:spPr>
            <a:xfrm>
              <a:off x="6228184" y="6301948"/>
              <a:ext cx="2304445" cy="369332"/>
            </a:xfrm>
            <a:prstGeom prst="rect">
              <a:avLst/>
            </a:prstGeom>
            <a:noFill/>
          </p:spPr>
          <p:txBody>
            <a:bodyPr vert="horz" wrap="square" rtlCol="0">
              <a:spAutoFit/>
            </a:bodyPr>
            <a:lstStyle/>
            <a:p>
              <a:r>
                <a:rPr lang="en-US" i="1" dirty="0" smtClean="0">
                  <a:latin typeface="Arno Pro" pitchFamily="18" charset="0"/>
                </a:rPr>
                <a:t>www.seattlerobotics.com</a:t>
              </a:r>
              <a:endParaRPr lang="sk-SK" i="1" dirty="0">
                <a:latin typeface="Arno Pro" pitchFamily="18" charset="0"/>
              </a:endParaRPr>
            </a:p>
          </p:txBody>
        </p:sp>
      </p:grpSp>
      <p:grpSp>
        <p:nvGrpSpPr>
          <p:cNvPr id="15" name="Group 14"/>
          <p:cNvGrpSpPr/>
          <p:nvPr/>
        </p:nvGrpSpPr>
        <p:grpSpPr>
          <a:xfrm>
            <a:off x="5795947" y="620689"/>
            <a:ext cx="2952517" cy="2520279"/>
            <a:chOff x="5724128" y="620689"/>
            <a:chExt cx="2952517" cy="2520279"/>
          </a:xfrm>
        </p:grpSpPr>
        <p:grpSp>
          <p:nvGrpSpPr>
            <p:cNvPr id="14" name="Group 13"/>
            <p:cNvGrpSpPr/>
            <p:nvPr/>
          </p:nvGrpSpPr>
          <p:grpSpPr>
            <a:xfrm>
              <a:off x="5724128" y="620689"/>
              <a:ext cx="2576438" cy="2238754"/>
              <a:chOff x="5577806" y="620689"/>
              <a:chExt cx="2576438" cy="2238754"/>
            </a:xfrm>
          </p:grpSpPr>
          <p:pic>
            <p:nvPicPr>
              <p:cNvPr id="10" name="Picture 9" descr="polarization.com cell.gif"/>
              <p:cNvPicPr>
                <a:picLocks noChangeAspect="1"/>
              </p:cNvPicPr>
              <p:nvPr/>
            </p:nvPicPr>
            <p:blipFill>
              <a:blip r:embed="rId3" cstate="print"/>
              <a:stretch>
                <a:fillRect/>
              </a:stretch>
            </p:blipFill>
            <p:spPr>
              <a:xfrm>
                <a:off x="5577806" y="620689"/>
                <a:ext cx="679234" cy="2238754"/>
              </a:xfrm>
              <a:prstGeom prst="rect">
                <a:avLst/>
              </a:prstGeom>
            </p:spPr>
          </p:pic>
          <p:pic>
            <p:nvPicPr>
              <p:cNvPr id="11" name="Picture 10" descr="polarization.com rhodopsin.gif"/>
              <p:cNvPicPr>
                <a:picLocks noChangeAspect="1"/>
              </p:cNvPicPr>
              <p:nvPr/>
            </p:nvPicPr>
            <p:blipFill>
              <a:blip r:embed="rId4" cstate="print"/>
              <a:stretch>
                <a:fillRect/>
              </a:stretch>
            </p:blipFill>
            <p:spPr>
              <a:xfrm>
                <a:off x="6729933" y="764705"/>
                <a:ext cx="1424311" cy="1872207"/>
              </a:xfrm>
              <a:prstGeom prst="rect">
                <a:avLst/>
              </a:prstGeom>
            </p:spPr>
          </p:pic>
        </p:grpSp>
        <p:sp>
          <p:nvSpPr>
            <p:cNvPr id="13" name="TextBox 12"/>
            <p:cNvSpPr txBox="1"/>
            <p:nvPr/>
          </p:nvSpPr>
          <p:spPr>
            <a:xfrm>
              <a:off x="6372200" y="2771636"/>
              <a:ext cx="2304445" cy="369332"/>
            </a:xfrm>
            <a:prstGeom prst="rect">
              <a:avLst/>
            </a:prstGeom>
            <a:noFill/>
          </p:spPr>
          <p:txBody>
            <a:bodyPr vert="horz" wrap="square" rtlCol="0">
              <a:spAutoFit/>
            </a:bodyPr>
            <a:lstStyle/>
            <a:p>
              <a:r>
                <a:rPr lang="en-US" i="1" dirty="0" smtClean="0">
                  <a:latin typeface="Arno Pro" pitchFamily="18" charset="0"/>
                </a:rPr>
                <a:t>www.polarization.com</a:t>
              </a:r>
              <a:endParaRPr lang="sk-SK" i="1" dirty="0">
                <a:latin typeface="Arno Pro" pitchFamily="18" charset="0"/>
              </a:endParaRPr>
            </a:p>
          </p:txBody>
        </p:sp>
      </p:grpSp>
      <p:sp>
        <p:nvSpPr>
          <p:cNvPr id="9" name="Content Placeholder 2"/>
          <p:cNvSpPr txBox="1">
            <a:spLocks/>
          </p:cNvSpPr>
          <p:nvPr/>
        </p:nvSpPr>
        <p:spPr>
          <a:xfrm>
            <a:off x="395536" y="1412776"/>
            <a:ext cx="8424936" cy="5112568"/>
          </a:xfrm>
          <a:prstGeom prst="rect">
            <a:avLst/>
          </a:prstGeom>
        </p:spPr>
        <p:txBody>
          <a:bodyPr vert="horz" lIns="91440" tIns="45720" rIns="91440" bIns="45720" rtlCol="0">
            <a:noAutofit/>
          </a:bodyPr>
          <a:lstStyle/>
          <a:p>
            <a:pPr lvl="0">
              <a:spcBef>
                <a:spcPts val="1200"/>
              </a:spcBef>
              <a:buFont typeface="Arial" pitchFamily="34" charset="0"/>
              <a:buChar char="•"/>
            </a:pPr>
            <a:r>
              <a:rPr lang="en-US" sz="2800" dirty="0" smtClean="0">
                <a:latin typeface="Arno Pro" pitchFamily="18" charset="0"/>
              </a:rPr>
              <a:t> </a:t>
            </a:r>
            <a:r>
              <a:rPr lang="en-US" sz="2800" dirty="0" err="1" smtClean="0">
                <a:latin typeface="Arno Pro" pitchFamily="18" charset="0"/>
              </a:rPr>
              <a:t>Hmyz</a:t>
            </a:r>
            <a:r>
              <a:rPr lang="en-US" sz="2800" dirty="0" smtClean="0">
                <a:latin typeface="Arno Pro" pitchFamily="18" charset="0"/>
              </a:rPr>
              <a:t> </a:t>
            </a:r>
            <a:r>
              <a:rPr lang="sk-SK" sz="2800" dirty="0" smtClean="0">
                <a:latin typeface="Arno Pro" pitchFamily="18" charset="0"/>
              </a:rPr>
              <a:t>a polarizácia</a:t>
            </a:r>
            <a:r>
              <a:rPr lang="sk-SK" sz="2800" i="1" dirty="0" smtClean="0">
                <a:latin typeface="Arno Pro" pitchFamily="18" charset="0"/>
              </a:rPr>
              <a:t> </a:t>
            </a:r>
            <a:r>
              <a:rPr lang="en-US" sz="2800" i="1" dirty="0" smtClean="0">
                <a:latin typeface="Arno Pro" pitchFamily="18" charset="0"/>
              </a:rPr>
              <a:t>[</a:t>
            </a:r>
            <a:r>
              <a:rPr lang="sk-SK" sz="2800" i="1" dirty="0" smtClean="0">
                <a:latin typeface="Arno Pro" pitchFamily="18" charset="0"/>
                <a:hlinkClick r:id="rId5"/>
              </a:rPr>
              <a:t>LINK</a:t>
            </a:r>
            <a:r>
              <a:rPr lang="en-US" sz="2800" i="1" dirty="0" smtClean="0">
                <a:latin typeface="Arno Pro" pitchFamily="18" charset="0"/>
              </a:rPr>
              <a:t>]</a:t>
            </a:r>
          </a:p>
          <a:p>
            <a:pPr lvl="0">
              <a:spcBef>
                <a:spcPts val="12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Arno Pro" pitchFamily="18" charset="0"/>
              </a:rPr>
              <a:t> </a:t>
            </a:r>
            <a:r>
              <a:rPr kumimoji="0" lang="sk-SK" sz="2800" b="0" i="0" u="none" strike="noStrike" kern="1200" cap="none" spc="0" normalizeH="0" baseline="0" noProof="0" dirty="0" smtClean="0">
                <a:ln>
                  <a:noFill/>
                </a:ln>
                <a:solidFill>
                  <a:schemeClr val="tx1"/>
                </a:solidFill>
                <a:effectLst/>
                <a:uLnTx/>
                <a:uFillTx/>
                <a:latin typeface="Arno Pro" pitchFamily="18" charset="0"/>
              </a:rPr>
              <a:t>Pokus navigovať robota </a:t>
            </a:r>
            <a:r>
              <a:rPr lang="en-US" sz="2800" i="1" dirty="0" smtClean="0">
                <a:latin typeface="Arno Pro" pitchFamily="18" charset="0"/>
              </a:rPr>
              <a:t>[</a:t>
            </a:r>
            <a:r>
              <a:rPr lang="sk-SK" sz="2800" i="1" dirty="0" smtClean="0">
                <a:latin typeface="Arno Pro" pitchFamily="18" charset="0"/>
                <a:hlinkClick r:id="rId6"/>
              </a:rPr>
              <a:t>LINK</a:t>
            </a:r>
            <a:r>
              <a:rPr lang="en-US" sz="2800" i="1" dirty="0" smtClean="0">
                <a:latin typeface="Arno Pro" pitchFamily="18" charset="0"/>
              </a:rPr>
              <a:t>]</a:t>
            </a:r>
          </a:p>
          <a:p>
            <a:pPr lvl="0">
              <a:spcBef>
                <a:spcPts val="1200"/>
              </a:spcBef>
              <a:buFont typeface="Arial" pitchFamily="34" charset="0"/>
              <a:buChar char="•"/>
            </a:pPr>
            <a:r>
              <a:rPr lang="sk-SK" sz="2800" dirty="0" smtClean="0">
                <a:latin typeface="Arno Pro" pitchFamily="18" charset="0"/>
              </a:rPr>
              <a:t> </a:t>
            </a:r>
            <a:r>
              <a:rPr lang="sk-SK" sz="2800" dirty="0" err="1" smtClean="0">
                <a:latin typeface="Arno Pro" pitchFamily="18" charset="0"/>
              </a:rPr>
              <a:t>Vikingská</a:t>
            </a:r>
            <a:r>
              <a:rPr lang="sk-SK" sz="2800" dirty="0" smtClean="0">
                <a:latin typeface="Arno Pro" pitchFamily="18" charset="0"/>
              </a:rPr>
              <a:t> navigácia</a:t>
            </a:r>
            <a:r>
              <a:rPr lang="en-US" sz="2800" dirty="0" smtClean="0">
                <a:latin typeface="Arno Pro" pitchFamily="18" charset="0"/>
              </a:rPr>
              <a:t> </a:t>
            </a:r>
            <a:r>
              <a:rPr lang="en-US" sz="2800" i="1" dirty="0" smtClean="0">
                <a:latin typeface="Arno Pro" pitchFamily="18" charset="0"/>
              </a:rPr>
              <a:t>[</a:t>
            </a:r>
            <a:r>
              <a:rPr lang="sk-SK" sz="2800" i="1" dirty="0" smtClean="0">
                <a:latin typeface="Arno Pro" pitchFamily="18" charset="0"/>
                <a:hlinkClick r:id="rId7"/>
              </a:rPr>
              <a:t>LINK</a:t>
            </a:r>
            <a:r>
              <a:rPr lang="en-US" sz="2800" i="1" dirty="0" smtClean="0">
                <a:latin typeface="Arno Pro" pitchFamily="18" charset="0"/>
              </a:rPr>
              <a:t>]</a:t>
            </a:r>
            <a:endParaRPr lang="sk-SK" sz="2800" i="1" dirty="0" smtClean="0">
              <a:latin typeface="Arno Pro" pitchFamily="18" charset="0"/>
            </a:endParaRPr>
          </a:p>
          <a:p>
            <a:pPr lvl="1">
              <a:spcBef>
                <a:spcPts val="1200"/>
              </a:spcBef>
            </a:pPr>
            <a:endParaRPr kumimoji="0" lang="sk-SK" sz="2400" b="0" i="1" u="none" strike="noStrike" kern="1200" cap="none" spc="0" normalizeH="0" baseline="0" noProof="0" dirty="0" smtClean="0">
              <a:ln>
                <a:noFill/>
              </a:ln>
              <a:solidFill>
                <a:schemeClr val="tx1"/>
              </a:solidFill>
              <a:effectLst/>
              <a:uLnTx/>
              <a:uFillTx/>
              <a:latin typeface="Arno Pro" pitchFamily="18" charset="0"/>
            </a:endParaRPr>
          </a:p>
          <a:p>
            <a:pPr lvl="1">
              <a:spcBef>
                <a:spcPts val="1200"/>
              </a:spcBef>
            </a:pPr>
            <a:endParaRPr kumimoji="0" lang="en-US" sz="2400" b="0" i="1" u="none" strike="noStrike" kern="1200" cap="none" spc="0" normalizeH="0" baseline="0" noProof="0" dirty="0" smtClean="0">
              <a:ln>
                <a:noFill/>
              </a:ln>
              <a:solidFill>
                <a:schemeClr val="tx1"/>
              </a:solidFill>
              <a:effectLst/>
              <a:uLnTx/>
              <a:uFillTx/>
              <a:latin typeface="Arno Pro" pitchFamily="18" charset="0"/>
            </a:endParaRPr>
          </a:p>
        </p:txBody>
      </p:sp>
      <p:grpSp>
        <p:nvGrpSpPr>
          <p:cNvPr id="18" name="Group 17"/>
          <p:cNvGrpSpPr/>
          <p:nvPr/>
        </p:nvGrpSpPr>
        <p:grpSpPr>
          <a:xfrm>
            <a:off x="683568" y="3475973"/>
            <a:ext cx="3600400" cy="3130671"/>
            <a:chOff x="683568" y="3789040"/>
            <a:chExt cx="3240360" cy="2817604"/>
          </a:xfrm>
        </p:grpSpPr>
        <p:pic>
          <p:nvPicPr>
            <p:cNvPr id="16" name="Picture 15" descr="harbor-PBS.ORG.jpg"/>
            <p:cNvPicPr>
              <a:picLocks noChangeAspect="1"/>
            </p:cNvPicPr>
            <p:nvPr/>
          </p:nvPicPr>
          <p:blipFill>
            <a:blip r:embed="rId8" cstate="print"/>
            <a:srcRect l="2268" t="2984" r="2477" b="1522"/>
            <a:stretch>
              <a:fillRect/>
            </a:stretch>
          </p:blipFill>
          <p:spPr>
            <a:xfrm>
              <a:off x="683568" y="3789040"/>
              <a:ext cx="3118847" cy="2376264"/>
            </a:xfrm>
            <a:prstGeom prst="rect">
              <a:avLst/>
            </a:prstGeom>
            <a:ln>
              <a:solidFill>
                <a:schemeClr val="tx1"/>
              </a:solidFill>
            </a:ln>
          </p:spPr>
        </p:pic>
        <p:sp>
          <p:nvSpPr>
            <p:cNvPr id="17" name="TextBox 16"/>
            <p:cNvSpPr txBox="1"/>
            <p:nvPr/>
          </p:nvSpPr>
          <p:spPr>
            <a:xfrm>
              <a:off x="2627784" y="6237312"/>
              <a:ext cx="1296144" cy="369332"/>
            </a:xfrm>
            <a:prstGeom prst="rect">
              <a:avLst/>
            </a:prstGeom>
            <a:noFill/>
          </p:spPr>
          <p:txBody>
            <a:bodyPr vert="horz" wrap="square" rtlCol="0">
              <a:spAutoFit/>
            </a:bodyPr>
            <a:lstStyle/>
            <a:p>
              <a:r>
                <a:rPr lang="en-US" i="1" dirty="0" smtClean="0">
                  <a:latin typeface="Arno Pro" pitchFamily="18" charset="0"/>
                </a:rPr>
                <a:t>www.</a:t>
              </a:r>
              <a:r>
                <a:rPr lang="sk-SK" i="1" dirty="0" err="1" smtClean="0">
                  <a:latin typeface="Arno Pro" pitchFamily="18" charset="0"/>
                </a:rPr>
                <a:t>pbs.org</a:t>
              </a:r>
              <a:endParaRPr lang="sk-SK" i="1" dirty="0">
                <a:latin typeface="Arno Pro" pitchFamily="18"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Hagar_The_Horrible20020124.gif"/>
          <p:cNvPicPr>
            <a:picLocks noChangeAspect="1"/>
          </p:cNvPicPr>
          <p:nvPr/>
        </p:nvPicPr>
        <p:blipFill>
          <a:blip r:embed="rId2" cstate="print"/>
          <a:stretch>
            <a:fillRect/>
          </a:stretch>
        </p:blipFill>
        <p:spPr>
          <a:xfrm>
            <a:off x="71091" y="2132856"/>
            <a:ext cx="9037413" cy="2564904"/>
          </a:xfrm>
          <a:prstGeom prst="rect">
            <a:avLst/>
          </a:prstGeom>
        </p:spPr>
      </p:pic>
      <p:sp>
        <p:nvSpPr>
          <p:cNvPr id="17" name="TextBox 16"/>
          <p:cNvSpPr txBox="1"/>
          <p:nvPr/>
        </p:nvSpPr>
        <p:spPr>
          <a:xfrm>
            <a:off x="6227995" y="4859868"/>
            <a:ext cx="3024525" cy="369332"/>
          </a:xfrm>
          <a:prstGeom prst="rect">
            <a:avLst/>
          </a:prstGeom>
          <a:noFill/>
        </p:spPr>
        <p:txBody>
          <a:bodyPr vert="horz" wrap="square" rtlCol="0">
            <a:spAutoFit/>
          </a:bodyPr>
          <a:lstStyle/>
          <a:p>
            <a:r>
              <a:rPr lang="sk-SK" i="1" dirty="0" err="1" smtClean="0">
                <a:solidFill>
                  <a:schemeClr val="bg1">
                    <a:lumMod val="75000"/>
                  </a:schemeClr>
                </a:solidFill>
                <a:latin typeface="Arno Pro" pitchFamily="18" charset="0"/>
              </a:rPr>
              <a:t>Dik</a:t>
            </a:r>
            <a:r>
              <a:rPr lang="sk-SK" i="1" dirty="0" smtClean="0">
                <a:solidFill>
                  <a:schemeClr val="bg1">
                    <a:lumMod val="75000"/>
                  </a:schemeClr>
                </a:solidFill>
                <a:latin typeface="Arno Pro" pitchFamily="18" charset="0"/>
              </a:rPr>
              <a:t> </a:t>
            </a:r>
            <a:r>
              <a:rPr lang="sk-SK" i="1" dirty="0" err="1" smtClean="0">
                <a:solidFill>
                  <a:schemeClr val="bg1">
                    <a:lumMod val="75000"/>
                  </a:schemeClr>
                </a:solidFill>
                <a:latin typeface="Arno Pro" pitchFamily="18" charset="0"/>
              </a:rPr>
              <a:t>Browne</a:t>
            </a:r>
            <a:r>
              <a:rPr lang="sk-SK" i="1" dirty="0" smtClean="0">
                <a:solidFill>
                  <a:schemeClr val="bg1">
                    <a:lumMod val="75000"/>
                  </a:schemeClr>
                </a:solidFill>
                <a:latin typeface="Arno Pro" pitchFamily="18" charset="0"/>
              </a:rPr>
              <a:t>: </a:t>
            </a:r>
            <a:r>
              <a:rPr lang="sk-SK" i="1" dirty="0" err="1" smtClean="0">
                <a:solidFill>
                  <a:schemeClr val="bg1">
                    <a:lumMod val="75000"/>
                  </a:schemeClr>
                </a:solidFill>
                <a:latin typeface="Arno Pro" pitchFamily="18" charset="0"/>
              </a:rPr>
              <a:t>Hagar</a:t>
            </a:r>
            <a:r>
              <a:rPr lang="sk-SK" i="1" dirty="0" smtClean="0">
                <a:solidFill>
                  <a:schemeClr val="bg1">
                    <a:lumMod val="75000"/>
                  </a:schemeClr>
                </a:solidFill>
                <a:latin typeface="Arno Pro" pitchFamily="18" charset="0"/>
              </a:rPr>
              <a:t> </a:t>
            </a:r>
            <a:r>
              <a:rPr lang="sk-SK" i="1" dirty="0" err="1" smtClean="0">
                <a:solidFill>
                  <a:schemeClr val="bg1">
                    <a:lumMod val="75000"/>
                  </a:schemeClr>
                </a:solidFill>
                <a:latin typeface="Arno Pro" pitchFamily="18" charset="0"/>
              </a:rPr>
              <a:t>the</a:t>
            </a:r>
            <a:r>
              <a:rPr lang="sk-SK" i="1" dirty="0" smtClean="0">
                <a:solidFill>
                  <a:schemeClr val="bg1">
                    <a:lumMod val="75000"/>
                  </a:schemeClr>
                </a:solidFill>
                <a:latin typeface="Arno Pro" pitchFamily="18" charset="0"/>
              </a:rPr>
              <a:t> </a:t>
            </a:r>
            <a:r>
              <a:rPr lang="sk-SK" i="1" dirty="0" err="1" smtClean="0">
                <a:solidFill>
                  <a:schemeClr val="bg1">
                    <a:lumMod val="75000"/>
                  </a:schemeClr>
                </a:solidFill>
                <a:latin typeface="Arno Pro" pitchFamily="18" charset="0"/>
              </a:rPr>
              <a:t>Horrible</a:t>
            </a:r>
            <a:endParaRPr lang="sk-SK" i="1" dirty="0">
              <a:solidFill>
                <a:schemeClr val="bg1">
                  <a:lumMod val="75000"/>
                </a:schemeClr>
              </a:solidFill>
              <a:latin typeface="Arno Pro"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dial.png"/>
          <p:cNvPicPr>
            <a:picLocks noChangeAspect="1"/>
          </p:cNvPicPr>
          <p:nvPr/>
        </p:nvPicPr>
        <p:blipFill>
          <a:blip r:embed="rId2" cstate="print"/>
          <a:stretch>
            <a:fillRect/>
          </a:stretch>
        </p:blipFill>
        <p:spPr>
          <a:xfrm>
            <a:off x="5403634" y="3573016"/>
            <a:ext cx="3373348" cy="2808312"/>
          </a:xfrm>
          <a:prstGeom prst="rect">
            <a:avLst/>
          </a:prstGeom>
        </p:spPr>
      </p:pic>
      <p:sp>
        <p:nvSpPr>
          <p:cNvPr id="2" name="Title 1"/>
          <p:cNvSpPr>
            <a:spLocks noGrp="1"/>
          </p:cNvSpPr>
          <p:nvPr>
            <p:ph type="title"/>
          </p:nvPr>
        </p:nvSpPr>
        <p:spPr>
          <a:xfrm>
            <a:off x="374848" y="188640"/>
            <a:ext cx="8229600" cy="1800200"/>
          </a:xfrm>
        </p:spPr>
        <p:txBody>
          <a:bodyPr>
            <a:normAutofit/>
          </a:bodyPr>
          <a:lstStyle/>
          <a:p>
            <a:pPr algn="l"/>
            <a:r>
              <a:rPr lang="sk-SK" b="1" dirty="0" smtClean="0">
                <a:latin typeface="Arno Pro" pitchFamily="18" charset="0"/>
              </a:rPr>
              <a:t>Kde je</a:t>
            </a:r>
            <a:br>
              <a:rPr lang="sk-SK" b="1" dirty="0" smtClean="0">
                <a:latin typeface="Arno Pro" pitchFamily="18" charset="0"/>
              </a:rPr>
            </a:br>
            <a:r>
              <a:rPr lang="sk-SK" b="1" dirty="0" smtClean="0">
                <a:latin typeface="Arno Pro" pitchFamily="18" charset="0"/>
              </a:rPr>
              <a:t>sever?</a:t>
            </a:r>
            <a:endParaRPr lang="sk-SK" b="1" dirty="0">
              <a:latin typeface="Arno Pro" pitchFamily="18" charset="0"/>
            </a:endParaRPr>
          </a:p>
        </p:txBody>
      </p:sp>
      <p:sp>
        <p:nvSpPr>
          <p:cNvPr id="3" name="Content Placeholder 2"/>
          <p:cNvSpPr>
            <a:spLocks noGrp="1"/>
          </p:cNvSpPr>
          <p:nvPr>
            <p:ph idx="1"/>
          </p:nvPr>
        </p:nvSpPr>
        <p:spPr>
          <a:xfrm>
            <a:off x="395536" y="2204864"/>
            <a:ext cx="8229600" cy="2941787"/>
          </a:xfrm>
        </p:spPr>
        <p:txBody>
          <a:bodyPr>
            <a:noAutofit/>
          </a:bodyPr>
          <a:lstStyle/>
          <a:p>
            <a:pPr marL="0" indent="0"/>
            <a:r>
              <a:rPr lang="sk-SK" dirty="0">
                <a:latin typeface="Arno Pro" pitchFamily="18" charset="0"/>
              </a:rPr>
              <a:t> </a:t>
            </a:r>
            <a:r>
              <a:rPr lang="sk-SK" dirty="0" smtClean="0">
                <a:latin typeface="Arno Pro" pitchFamily="18" charset="0"/>
              </a:rPr>
              <a:t>zhruba rovnaká </a:t>
            </a:r>
            <a:r>
              <a:rPr lang="sk-SK" dirty="0" err="1" smtClean="0">
                <a:latin typeface="Arno Pro" pitchFamily="18" charset="0"/>
              </a:rPr>
              <a:t>zemep</a:t>
            </a:r>
            <a:r>
              <a:rPr lang="en-US" dirty="0" smtClean="0">
                <a:latin typeface="Arno Pro" pitchFamily="18" charset="0"/>
              </a:rPr>
              <a:t>.</a:t>
            </a:r>
            <a:r>
              <a:rPr lang="sk-SK" dirty="0" smtClean="0">
                <a:latin typeface="Arno Pro" pitchFamily="18" charset="0"/>
              </a:rPr>
              <a:t> šírka, plavba V–Z</a:t>
            </a:r>
          </a:p>
          <a:p>
            <a:pPr marL="0" indent="0"/>
            <a:r>
              <a:rPr lang="sk-SK" dirty="0" smtClean="0">
                <a:latin typeface="Arno Pro" pitchFamily="18" charset="0"/>
              </a:rPr>
              <a:t> </a:t>
            </a:r>
            <a:r>
              <a:rPr lang="en-US" dirty="0" smtClean="0">
                <a:latin typeface="Arno Pro" pitchFamily="18" charset="0"/>
              </a:rPr>
              <a:t>4 t</a:t>
            </a:r>
            <a:r>
              <a:rPr lang="sk-SK" dirty="0" err="1" smtClean="0">
                <a:latin typeface="Arno Pro" pitchFamily="18" charset="0"/>
              </a:rPr>
              <a:t>ýždne</a:t>
            </a:r>
            <a:r>
              <a:rPr lang="sk-SK" dirty="0" smtClean="0">
                <a:latin typeface="Arno Pro" pitchFamily="18" charset="0"/>
              </a:rPr>
              <a:t> okolo letného slnovratu</a:t>
            </a:r>
          </a:p>
          <a:p>
            <a:pPr marL="0" indent="0"/>
            <a:r>
              <a:rPr lang="sk-SK" dirty="0" smtClean="0">
                <a:latin typeface="Arno Pro" pitchFamily="18" charset="0"/>
              </a:rPr>
              <a:t> poloha slnka </a:t>
            </a:r>
            <a:r>
              <a:rPr lang="en-US" dirty="0" smtClean="0">
                <a:latin typeface="Arno Pro" pitchFamily="18" charset="0"/>
              </a:rPr>
              <a:t>+ </a:t>
            </a:r>
            <a:r>
              <a:rPr lang="sk-SK" dirty="0" smtClean="0">
                <a:latin typeface="Arno Pro" pitchFamily="18" charset="0"/>
              </a:rPr>
              <a:t>čas = sever</a:t>
            </a:r>
          </a:p>
          <a:p>
            <a:pPr marL="800100" lvl="2" indent="0">
              <a:buNone/>
            </a:pPr>
            <a:r>
              <a:rPr lang="sk-SK" dirty="0" smtClean="0">
                <a:latin typeface="Arno Pro" pitchFamily="18" charset="0"/>
              </a:rPr>
              <a:t>ako merať čas?</a:t>
            </a:r>
          </a:p>
          <a:p>
            <a:pPr marL="0" indent="0"/>
            <a:r>
              <a:rPr lang="sk-SK" dirty="0">
                <a:latin typeface="Arno Pro" pitchFamily="18" charset="0"/>
              </a:rPr>
              <a:t> </a:t>
            </a:r>
            <a:r>
              <a:rPr lang="sk-SK" dirty="0" smtClean="0">
                <a:latin typeface="Arno Pro" pitchFamily="18" charset="0"/>
              </a:rPr>
              <a:t>poloha slnka = sever</a:t>
            </a:r>
          </a:p>
          <a:p>
            <a:pPr marL="800100" lvl="2" indent="0">
              <a:buNone/>
            </a:pPr>
            <a:r>
              <a:rPr lang="sk-SK" dirty="0" smtClean="0">
                <a:latin typeface="Arno Pro" pitchFamily="18" charset="0"/>
              </a:rPr>
              <a:t>celý</a:t>
            </a:r>
            <a:r>
              <a:rPr lang="en-US" dirty="0" smtClean="0">
                <a:latin typeface="Arno Pro" pitchFamily="18" charset="0"/>
              </a:rPr>
              <a:t> de</a:t>
            </a:r>
            <a:r>
              <a:rPr lang="sk-SK" dirty="0" smtClean="0">
                <a:latin typeface="Arno Pro" pitchFamily="18" charset="0"/>
              </a:rPr>
              <a:t>ň si kreslím tieň</a:t>
            </a:r>
            <a:r>
              <a:rPr lang="en-US" dirty="0" smtClean="0">
                <a:latin typeface="Arno Pro" pitchFamily="18" charset="0"/>
              </a:rPr>
              <a:t> </a:t>
            </a:r>
            <a:r>
              <a:rPr lang="en-US" dirty="0" err="1" smtClean="0">
                <a:latin typeface="Arno Pro" pitchFamily="18" charset="0"/>
              </a:rPr>
              <a:t>gn</a:t>
            </a:r>
            <a:r>
              <a:rPr lang="sk-SK" dirty="0" err="1" smtClean="0">
                <a:latin typeface="Arno Pro" pitchFamily="18" charset="0"/>
              </a:rPr>
              <a:t>ómonu</a:t>
            </a:r>
            <a:endParaRPr lang="sk-SK" dirty="0" smtClean="0">
              <a:latin typeface="Arno Pro" pitchFamily="18" charset="0"/>
            </a:endParaRPr>
          </a:p>
          <a:p>
            <a:pPr marL="800100" lvl="2" indent="0">
              <a:buNone/>
            </a:pPr>
            <a:r>
              <a:rPr lang="sk-SK" dirty="0" smtClean="0">
                <a:latin typeface="Arno Pro" pitchFamily="18" charset="0"/>
              </a:rPr>
              <a:t>archeológia: málo dôkazov</a:t>
            </a:r>
            <a:endParaRPr lang="en-US" dirty="0" smtClean="0">
              <a:latin typeface="Arno Pro" pitchFamily="18" charset="0"/>
            </a:endParaRPr>
          </a:p>
          <a:p>
            <a:pPr marL="800100" lvl="2" indent="0">
              <a:buNone/>
            </a:pPr>
            <a:r>
              <a:rPr lang="en-US" sz="1800" i="1" dirty="0" smtClean="0">
                <a:latin typeface="Arno Pro" pitchFamily="18" charset="0"/>
              </a:rPr>
              <a:t>[</a:t>
            </a:r>
            <a:r>
              <a:rPr lang="sk-SK" sz="1800" dirty="0" err="1">
                <a:latin typeface="Arno Pro" pitchFamily="18" charset="0"/>
              </a:rPr>
              <a:t>Carl</a:t>
            </a:r>
            <a:r>
              <a:rPr lang="sk-SK" sz="1800" dirty="0">
                <a:latin typeface="Arno Pro" pitchFamily="18" charset="0"/>
              </a:rPr>
              <a:t> V. </a:t>
            </a:r>
            <a:r>
              <a:rPr lang="sk-SK" sz="1800" dirty="0" err="1" smtClean="0">
                <a:latin typeface="Arno Pro" pitchFamily="18" charset="0"/>
              </a:rPr>
              <a:t>Sølver</a:t>
            </a:r>
            <a:r>
              <a:rPr lang="sk-SK" sz="1800" dirty="0" smtClean="0">
                <a:latin typeface="Arno Pro" pitchFamily="18" charset="0"/>
              </a:rPr>
              <a:t>, C</a:t>
            </a:r>
            <a:r>
              <a:rPr lang="sk-SK" sz="1800" dirty="0">
                <a:latin typeface="Arno Pro" pitchFamily="18" charset="0"/>
              </a:rPr>
              <a:t>. L. </a:t>
            </a:r>
            <a:r>
              <a:rPr lang="sk-SK" sz="1800" dirty="0" err="1" smtClean="0">
                <a:latin typeface="Arno Pro" pitchFamily="18" charset="0"/>
              </a:rPr>
              <a:t>Vebæk</a:t>
            </a:r>
            <a:r>
              <a:rPr lang="sk-SK" sz="1800" dirty="0" smtClean="0">
                <a:latin typeface="Arno Pro" pitchFamily="18" charset="0"/>
              </a:rPr>
              <a:t>, </a:t>
            </a:r>
            <a:r>
              <a:rPr lang="sk-SK" sz="1800" i="1" dirty="0" smtClean="0">
                <a:latin typeface="Arno Pro" pitchFamily="18" charset="0"/>
                <a:hlinkClick r:id="rId3"/>
              </a:rPr>
              <a:t>LINK</a:t>
            </a:r>
            <a:r>
              <a:rPr lang="en-US" sz="1800" i="1" dirty="0" smtClean="0">
                <a:latin typeface="Arno Pro" pitchFamily="18" charset="0"/>
              </a:rPr>
              <a:t>]</a:t>
            </a:r>
            <a:endParaRPr lang="sk-SK" sz="1800" i="1" dirty="0" smtClean="0">
              <a:latin typeface="Arno Pro" pitchFamily="18" charset="0"/>
            </a:endParaRPr>
          </a:p>
        </p:txBody>
      </p:sp>
      <p:pic>
        <p:nvPicPr>
          <p:cNvPr id="8" name="Picture 7" descr="vikingmap.jpg"/>
          <p:cNvPicPr>
            <a:picLocks noChangeAspect="1"/>
          </p:cNvPicPr>
          <p:nvPr/>
        </p:nvPicPr>
        <p:blipFill>
          <a:blip r:embed="rId4" cstate="print"/>
          <a:srcRect t="23156" b="36735"/>
          <a:stretch>
            <a:fillRect/>
          </a:stretch>
        </p:blipFill>
        <p:spPr>
          <a:xfrm>
            <a:off x="2339752" y="476672"/>
            <a:ext cx="6370808" cy="1281658"/>
          </a:xfrm>
          <a:prstGeom prst="rect">
            <a:avLst/>
          </a:prstGeom>
          <a:ln>
            <a:solidFill>
              <a:schemeClr val="tx1"/>
            </a:solidFill>
          </a:ln>
        </p:spPr>
      </p:pic>
      <p:pic>
        <p:nvPicPr>
          <p:cNvPr id="11" name="Picture 10" descr="VebaekThirslund.jpg"/>
          <p:cNvPicPr>
            <a:picLocks noChangeAspect="1"/>
          </p:cNvPicPr>
          <p:nvPr/>
        </p:nvPicPr>
        <p:blipFill>
          <a:blip r:embed="rId5" cstate="print"/>
          <a:stretch>
            <a:fillRect/>
          </a:stretch>
        </p:blipFill>
        <p:spPr>
          <a:xfrm>
            <a:off x="7339164" y="3645024"/>
            <a:ext cx="1337291" cy="24123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ebaekThirslund.jpg"/>
          <p:cNvPicPr>
            <a:picLocks noChangeAspect="1"/>
          </p:cNvPicPr>
          <p:nvPr/>
        </p:nvPicPr>
        <p:blipFill>
          <a:blip r:embed="rId2" cstate="print"/>
          <a:srcRect b="26087"/>
          <a:stretch>
            <a:fillRect/>
          </a:stretch>
        </p:blipFill>
        <p:spPr>
          <a:xfrm rot="16200000">
            <a:off x="1143001" y="-1142999"/>
            <a:ext cx="6858000" cy="91439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60648"/>
            <a:ext cx="5616624" cy="1224136"/>
          </a:xfrm>
        </p:spPr>
        <p:txBody>
          <a:bodyPr>
            <a:normAutofit/>
          </a:bodyPr>
          <a:lstStyle/>
          <a:p>
            <a:pPr algn="r"/>
            <a:r>
              <a:rPr lang="sk-SK" sz="5400" b="1" dirty="0" smtClean="0">
                <a:latin typeface="Arno Pro" pitchFamily="18" charset="0"/>
              </a:rPr>
              <a:t>Čo vravia ságy?</a:t>
            </a:r>
            <a:endParaRPr lang="sk-SK" sz="5400" b="1" dirty="0">
              <a:latin typeface="Arno Pro" pitchFamily="18" charset="0"/>
            </a:endParaRPr>
          </a:p>
        </p:txBody>
      </p:sp>
      <p:pic>
        <p:nvPicPr>
          <p:cNvPr id="11" name="Picture 10" descr="Vinland_Saga_volume_01_cover.jpg"/>
          <p:cNvPicPr>
            <a:picLocks noChangeAspect="1"/>
          </p:cNvPicPr>
          <p:nvPr/>
        </p:nvPicPr>
        <p:blipFill>
          <a:blip r:embed="rId2" cstate="print"/>
          <a:srcRect r="12770" b="3818"/>
          <a:stretch>
            <a:fillRect/>
          </a:stretch>
        </p:blipFill>
        <p:spPr>
          <a:xfrm>
            <a:off x="5508104" y="1659661"/>
            <a:ext cx="3096344" cy="4865683"/>
          </a:xfrm>
          <a:prstGeom prst="rect">
            <a:avLst/>
          </a:prstGeom>
          <a:ln>
            <a:solidFill>
              <a:schemeClr val="tx1"/>
            </a:solidFill>
          </a:ln>
        </p:spPr>
      </p:pic>
      <p:pic>
        <p:nvPicPr>
          <p:cNvPr id="12" name="Picture 11" descr="Leaves_Eyes_Vinland_Saga.JPG"/>
          <p:cNvPicPr>
            <a:picLocks noChangeAspect="1"/>
          </p:cNvPicPr>
          <p:nvPr/>
        </p:nvPicPr>
        <p:blipFill>
          <a:blip r:embed="rId3" cstate="print"/>
          <a:stretch>
            <a:fillRect/>
          </a:stretch>
        </p:blipFill>
        <p:spPr>
          <a:xfrm>
            <a:off x="539552" y="476672"/>
            <a:ext cx="3024336" cy="3024336"/>
          </a:xfrm>
          <a:prstGeom prst="rect">
            <a:avLst/>
          </a:prstGeom>
          <a:ln>
            <a:solidFill>
              <a:schemeClr val="tx1"/>
            </a:solidFill>
          </a:ln>
        </p:spPr>
      </p:pic>
      <p:pic>
        <p:nvPicPr>
          <p:cNvPr id="13" name="Picture 12" descr="vinlandsagas.gif"/>
          <p:cNvPicPr>
            <a:picLocks noChangeAspect="1"/>
          </p:cNvPicPr>
          <p:nvPr/>
        </p:nvPicPr>
        <p:blipFill>
          <a:blip r:embed="rId4" cstate="print"/>
          <a:srcRect l="6048" t="4853" r="7265" b="62784"/>
          <a:stretch>
            <a:fillRect/>
          </a:stretch>
        </p:blipFill>
        <p:spPr>
          <a:xfrm>
            <a:off x="539552" y="3861048"/>
            <a:ext cx="4638206" cy="2664296"/>
          </a:xfrm>
          <a:prstGeom prst="rect">
            <a:avLst/>
          </a:prstGeom>
          <a:ln>
            <a:solidFill>
              <a:schemeClr val="tx1"/>
            </a:solidFill>
          </a:ln>
        </p:spPr>
      </p:pic>
      <p:pic>
        <p:nvPicPr>
          <p:cNvPr id="14" name="Picture 13" descr="Möðruvallabók_f13r.jpg"/>
          <p:cNvPicPr>
            <a:picLocks noChangeAspect="1"/>
          </p:cNvPicPr>
          <p:nvPr/>
        </p:nvPicPr>
        <p:blipFill>
          <a:blip r:embed="rId5" cstate="print"/>
          <a:srcRect r="62040" b="43981"/>
          <a:stretch>
            <a:fillRect/>
          </a:stretch>
        </p:blipFill>
        <p:spPr>
          <a:xfrm>
            <a:off x="3851920" y="1666677"/>
            <a:ext cx="1296144" cy="183433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968" y="5589240"/>
            <a:ext cx="4680520" cy="1224136"/>
          </a:xfrm>
        </p:spPr>
        <p:txBody>
          <a:bodyPr>
            <a:normAutofit/>
          </a:bodyPr>
          <a:lstStyle/>
          <a:p>
            <a:pPr algn="l"/>
            <a:r>
              <a:rPr lang="en-US" sz="3600" i="1" dirty="0" err="1" smtClean="0">
                <a:solidFill>
                  <a:schemeClr val="bg1">
                    <a:lumMod val="65000"/>
                  </a:schemeClr>
                </a:solidFill>
                <a:latin typeface="Arno Pro" pitchFamily="18" charset="0"/>
              </a:rPr>
              <a:t>Hrafns</a:t>
            </a:r>
            <a:r>
              <a:rPr lang="en-US" sz="3600" i="1" dirty="0" smtClean="0">
                <a:solidFill>
                  <a:schemeClr val="bg1">
                    <a:lumMod val="65000"/>
                  </a:schemeClr>
                </a:solidFill>
                <a:latin typeface="Arno Pro" pitchFamily="18" charset="0"/>
              </a:rPr>
              <a:t> Saga (~1300AD)</a:t>
            </a:r>
            <a:endParaRPr lang="sk-SK" sz="3600" i="1" dirty="0">
              <a:solidFill>
                <a:schemeClr val="bg1">
                  <a:lumMod val="65000"/>
                </a:schemeClr>
              </a:solidFill>
              <a:latin typeface="Arno Pro" pitchFamily="18" charset="0"/>
            </a:endParaRPr>
          </a:p>
        </p:txBody>
      </p:sp>
      <p:sp>
        <p:nvSpPr>
          <p:cNvPr id="7" name="Content Placeholder 2"/>
          <p:cNvSpPr>
            <a:spLocks noGrp="1"/>
          </p:cNvSpPr>
          <p:nvPr>
            <p:ph idx="1"/>
          </p:nvPr>
        </p:nvSpPr>
        <p:spPr>
          <a:xfrm>
            <a:off x="446856" y="2492896"/>
            <a:ext cx="8229600" cy="2941787"/>
          </a:xfrm>
        </p:spPr>
        <p:txBody>
          <a:bodyPr>
            <a:noAutofit/>
          </a:bodyPr>
          <a:lstStyle/>
          <a:p>
            <a:pPr marL="0" indent="0">
              <a:buNone/>
            </a:pPr>
            <a:r>
              <a:rPr lang="en-US" sz="4000" dirty="0" smtClean="0">
                <a:solidFill>
                  <a:schemeClr val="tx2">
                    <a:lumMod val="40000"/>
                    <a:lumOff val="60000"/>
                  </a:schemeClr>
                </a:solidFill>
                <a:latin typeface="Arno Pro" pitchFamily="18" charset="0"/>
              </a:rPr>
              <a:t>“The weather was thick and stormy… The king looked about and saw no blue sky… Then the king took </a:t>
            </a:r>
            <a:r>
              <a:rPr lang="en-US" sz="4000" b="1" dirty="0" smtClean="0">
                <a:solidFill>
                  <a:schemeClr val="bg1"/>
                </a:solidFill>
                <a:latin typeface="Arno Pro" pitchFamily="18" charset="0"/>
              </a:rPr>
              <a:t>the sunstone</a:t>
            </a:r>
            <a:r>
              <a:rPr lang="en-US" sz="4000" dirty="0" smtClean="0">
                <a:solidFill>
                  <a:schemeClr val="tx2">
                    <a:lumMod val="40000"/>
                    <a:lumOff val="60000"/>
                  </a:schemeClr>
                </a:solidFill>
                <a:latin typeface="Arno Pro" pitchFamily="18" charset="0"/>
              </a:rPr>
              <a:t> and held it up, and then he saw where </a:t>
            </a:r>
            <a:br>
              <a:rPr lang="en-US" sz="4000" dirty="0" smtClean="0">
                <a:solidFill>
                  <a:schemeClr val="tx2">
                    <a:lumMod val="40000"/>
                    <a:lumOff val="60000"/>
                  </a:schemeClr>
                </a:solidFill>
                <a:latin typeface="Arno Pro" pitchFamily="18" charset="0"/>
              </a:rPr>
            </a:br>
            <a:r>
              <a:rPr lang="en-US" sz="4000" dirty="0" smtClean="0">
                <a:solidFill>
                  <a:schemeClr val="tx2">
                    <a:lumMod val="40000"/>
                    <a:lumOff val="60000"/>
                  </a:schemeClr>
                </a:solidFill>
                <a:latin typeface="Arno Pro" pitchFamily="18" charset="0"/>
              </a:rPr>
              <a:t>the Sun beamed from the stone.”</a:t>
            </a:r>
            <a:endParaRPr lang="sk-SK" sz="2400" i="1" dirty="0" smtClean="0">
              <a:solidFill>
                <a:schemeClr val="tx2">
                  <a:lumMod val="40000"/>
                  <a:lumOff val="60000"/>
                </a:schemeClr>
              </a:solidFill>
              <a:latin typeface="Arno Pro" pitchFamily="18" charset="0"/>
            </a:endParaRPr>
          </a:p>
        </p:txBody>
      </p:sp>
      <p:pic>
        <p:nvPicPr>
          <p:cNvPr id="17" name="Picture 16" descr="icelandic.jpg"/>
          <p:cNvPicPr>
            <a:picLocks noChangeAspect="1"/>
          </p:cNvPicPr>
          <p:nvPr/>
        </p:nvPicPr>
        <p:blipFill>
          <a:blip r:embed="rId2" cstate="print"/>
          <a:srcRect l="4938" r="8014" b="68445"/>
          <a:stretch>
            <a:fillRect/>
          </a:stretch>
        </p:blipFill>
        <p:spPr>
          <a:xfrm>
            <a:off x="-1" y="0"/>
            <a:ext cx="9144001" cy="19888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smtClean="0">
                <a:latin typeface="Arno Pro" pitchFamily="18" charset="0"/>
              </a:rPr>
              <a:t>Legenda ...</a:t>
            </a:r>
            <a:endParaRPr lang="sk-SK" b="1" dirty="0">
              <a:latin typeface="Arno Pro" pitchFamily="18" charset="0"/>
            </a:endParaRPr>
          </a:p>
        </p:txBody>
      </p:sp>
      <p:sp>
        <p:nvSpPr>
          <p:cNvPr id="3" name="Content Placeholder 2"/>
          <p:cNvSpPr>
            <a:spLocks noGrp="1"/>
          </p:cNvSpPr>
          <p:nvPr>
            <p:ph idx="1"/>
          </p:nvPr>
        </p:nvSpPr>
        <p:spPr>
          <a:xfrm>
            <a:off x="395536" y="1556792"/>
            <a:ext cx="8229600" cy="2941787"/>
          </a:xfrm>
        </p:spPr>
        <p:txBody>
          <a:bodyPr>
            <a:noAutofit/>
          </a:bodyPr>
          <a:lstStyle/>
          <a:p>
            <a:pPr marL="0" indent="0"/>
            <a:r>
              <a:rPr lang="sk-SK" dirty="0">
                <a:latin typeface="Arno Pro" pitchFamily="18" charset="0"/>
              </a:rPr>
              <a:t> </a:t>
            </a:r>
            <a:r>
              <a:rPr lang="sk-SK" dirty="0" smtClean="0">
                <a:latin typeface="Arno Pro" pitchFamily="18" charset="0"/>
              </a:rPr>
              <a:t>slnečný kameň </a:t>
            </a:r>
            <a:r>
              <a:rPr lang="sk-SK" i="1" dirty="0" err="1" smtClean="0">
                <a:latin typeface="Arno Pro" pitchFamily="18" charset="0"/>
              </a:rPr>
              <a:t>solarsteinn</a:t>
            </a:r>
            <a:endParaRPr lang="sk-SK" dirty="0" smtClean="0">
              <a:latin typeface="Arno Pro" pitchFamily="18" charset="0"/>
            </a:endParaRPr>
          </a:p>
          <a:p>
            <a:pPr marL="0" indent="0"/>
            <a:r>
              <a:rPr lang="sk-SK" dirty="0" smtClean="0">
                <a:latin typeface="Arno Pro" pitchFamily="18" charset="0"/>
              </a:rPr>
              <a:t> kryštál </a:t>
            </a:r>
            <a:r>
              <a:rPr lang="sk-SK" dirty="0" err="1" smtClean="0">
                <a:latin typeface="Arno Pro" pitchFamily="18" charset="0"/>
              </a:rPr>
              <a:t>turmalín</a:t>
            </a:r>
            <a:r>
              <a:rPr lang="en-US" dirty="0" smtClean="0">
                <a:latin typeface="Arno Pro" pitchFamily="18" charset="0"/>
              </a:rPr>
              <a:t>?</a:t>
            </a:r>
            <a:endParaRPr lang="sk-SK" dirty="0" smtClean="0">
              <a:latin typeface="Arno Pro" pitchFamily="18" charset="0"/>
            </a:endParaRPr>
          </a:p>
        </p:txBody>
      </p:sp>
      <p:pic>
        <p:nvPicPr>
          <p:cNvPr id="16" name="Picture 15" descr="Bayeux's tapestry.jpg"/>
          <p:cNvPicPr>
            <a:picLocks noChangeAspect="1"/>
          </p:cNvPicPr>
          <p:nvPr/>
        </p:nvPicPr>
        <p:blipFill>
          <a:blip r:embed="rId2" cstate="print">
            <a:clrChange>
              <a:clrFrom>
                <a:srgbClr val="FFFFFF"/>
              </a:clrFrom>
              <a:clrTo>
                <a:srgbClr val="FFFFFF">
                  <a:alpha val="0"/>
                </a:srgbClr>
              </a:clrTo>
            </a:clrChange>
          </a:blip>
          <a:srcRect l="5166" t="7269" r="35423" b="5501"/>
          <a:stretch>
            <a:fillRect/>
          </a:stretch>
        </p:blipFill>
        <p:spPr>
          <a:xfrm>
            <a:off x="539552" y="3429000"/>
            <a:ext cx="4032449" cy="3155830"/>
          </a:xfrm>
          <a:prstGeom prst="rect">
            <a:avLst/>
          </a:prstGeom>
        </p:spPr>
      </p:pic>
      <p:sp>
        <p:nvSpPr>
          <p:cNvPr id="18" name="TextBox 17"/>
          <p:cNvSpPr txBox="1"/>
          <p:nvPr/>
        </p:nvSpPr>
        <p:spPr>
          <a:xfrm>
            <a:off x="1619673" y="6293667"/>
            <a:ext cx="2448272" cy="369332"/>
          </a:xfrm>
          <a:prstGeom prst="rect">
            <a:avLst/>
          </a:prstGeom>
          <a:noFill/>
        </p:spPr>
        <p:txBody>
          <a:bodyPr wrap="square" rtlCol="0">
            <a:spAutoFit/>
          </a:bodyPr>
          <a:lstStyle/>
          <a:p>
            <a:r>
              <a:rPr lang="sk-SK" i="1" dirty="0" err="1" smtClean="0">
                <a:latin typeface="Arno Pro" pitchFamily="18" charset="0"/>
              </a:rPr>
              <a:t>Bayoux</a:t>
            </a:r>
            <a:r>
              <a:rPr lang="sk-SK" i="1" dirty="0" smtClean="0">
                <a:latin typeface="Arno Pro" pitchFamily="18" charset="0"/>
              </a:rPr>
              <a:t> </a:t>
            </a:r>
            <a:r>
              <a:rPr lang="sk-SK" i="1" dirty="0" err="1" smtClean="0">
                <a:latin typeface="Arno Pro" pitchFamily="18" charset="0"/>
              </a:rPr>
              <a:t>tapestry</a:t>
            </a:r>
            <a:endParaRPr lang="sk-SK" i="1" dirty="0"/>
          </a:p>
        </p:txBody>
      </p:sp>
      <p:sp>
        <p:nvSpPr>
          <p:cNvPr id="19" name="Oval 18"/>
          <p:cNvSpPr/>
          <p:nvPr/>
        </p:nvSpPr>
        <p:spPr>
          <a:xfrm>
            <a:off x="683569" y="4925515"/>
            <a:ext cx="864096"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9" name="Group 8"/>
          <p:cNvGrpSpPr/>
          <p:nvPr/>
        </p:nvGrpSpPr>
        <p:grpSpPr>
          <a:xfrm>
            <a:off x="5076056" y="764704"/>
            <a:ext cx="3600400" cy="5841940"/>
            <a:chOff x="5076056" y="764704"/>
            <a:chExt cx="3600400" cy="5841940"/>
          </a:xfrm>
        </p:grpSpPr>
        <p:pic>
          <p:nvPicPr>
            <p:cNvPr id="11" name="Picture 10" descr="rubellite-pinktourmaline-PalaDistrict-SanDiego-tourm_gem_crystal.jpg"/>
            <p:cNvPicPr>
              <a:picLocks noChangeAspect="1"/>
            </p:cNvPicPr>
            <p:nvPr/>
          </p:nvPicPr>
          <p:blipFill>
            <a:blip r:embed="rId3" cstate="print"/>
            <a:stretch>
              <a:fillRect/>
            </a:stretch>
          </p:blipFill>
          <p:spPr>
            <a:xfrm>
              <a:off x="5076056" y="764704"/>
              <a:ext cx="3467100" cy="5362575"/>
            </a:xfrm>
            <a:prstGeom prst="rect">
              <a:avLst/>
            </a:prstGeom>
            <a:ln>
              <a:solidFill>
                <a:schemeClr val="tx1"/>
              </a:solidFill>
            </a:ln>
          </p:spPr>
        </p:pic>
        <p:sp>
          <p:nvSpPr>
            <p:cNvPr id="12" name="TextBox 11"/>
            <p:cNvSpPr txBox="1"/>
            <p:nvPr/>
          </p:nvSpPr>
          <p:spPr>
            <a:xfrm>
              <a:off x="6228184" y="6237312"/>
              <a:ext cx="2448272" cy="369332"/>
            </a:xfrm>
            <a:prstGeom prst="rect">
              <a:avLst/>
            </a:prstGeom>
            <a:noFill/>
          </p:spPr>
          <p:txBody>
            <a:bodyPr wrap="square" rtlCol="0">
              <a:spAutoFit/>
            </a:bodyPr>
            <a:lstStyle/>
            <a:p>
              <a:r>
                <a:rPr lang="en-US" i="1" dirty="0" err="1" smtClean="0">
                  <a:latin typeface="Arno Pro" pitchFamily="18" charset="0"/>
                </a:rPr>
                <a:t>rubellit</a:t>
              </a:r>
              <a:r>
                <a:rPr lang="en-US" i="1" dirty="0" smtClean="0">
                  <a:latin typeface="Arno Pro" pitchFamily="18" charset="0"/>
                </a:rPr>
                <a:t>/</a:t>
              </a:r>
              <a:r>
                <a:rPr lang="en-US" i="1" dirty="0" err="1" smtClean="0">
                  <a:latin typeface="Arno Pro" pitchFamily="18" charset="0"/>
                </a:rPr>
                <a:t>ru</a:t>
              </a:r>
              <a:r>
                <a:rPr lang="sk-SK" i="1" dirty="0" err="1" smtClean="0">
                  <a:latin typeface="Arno Pro" pitchFamily="18" charset="0"/>
                </a:rPr>
                <a:t>žový</a:t>
              </a:r>
              <a:r>
                <a:rPr lang="sk-SK" i="1" dirty="0" smtClean="0">
                  <a:latin typeface="Arno Pro" pitchFamily="18" charset="0"/>
                </a:rPr>
                <a:t> </a:t>
              </a:r>
              <a:r>
                <a:rPr lang="sk-SK" i="1" dirty="0" err="1" smtClean="0">
                  <a:latin typeface="Arno Pro" pitchFamily="18" charset="0"/>
                </a:rPr>
                <a:t>turmalín</a:t>
              </a:r>
              <a:endParaRPr lang="sk-SK"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sk-SK" b="1" dirty="0" smtClean="0">
                <a:latin typeface="Arno Pro" pitchFamily="18" charset="0"/>
              </a:rPr>
              <a:t>Legenda ...</a:t>
            </a:r>
            <a:endParaRPr lang="sk-SK" b="1" dirty="0">
              <a:latin typeface="Arno Pro" pitchFamily="18" charset="0"/>
            </a:endParaRPr>
          </a:p>
        </p:txBody>
      </p:sp>
      <p:sp>
        <p:nvSpPr>
          <p:cNvPr id="3" name="Content Placeholder 2"/>
          <p:cNvSpPr>
            <a:spLocks noGrp="1"/>
          </p:cNvSpPr>
          <p:nvPr>
            <p:ph idx="1"/>
          </p:nvPr>
        </p:nvSpPr>
        <p:spPr>
          <a:xfrm>
            <a:off x="395536" y="1556792"/>
            <a:ext cx="8229600" cy="2941787"/>
          </a:xfrm>
        </p:spPr>
        <p:txBody>
          <a:bodyPr>
            <a:noAutofit/>
          </a:bodyPr>
          <a:lstStyle/>
          <a:p>
            <a:pPr marL="0" indent="0"/>
            <a:r>
              <a:rPr lang="sk-SK" dirty="0">
                <a:latin typeface="Arno Pro" pitchFamily="18" charset="0"/>
              </a:rPr>
              <a:t> </a:t>
            </a:r>
            <a:r>
              <a:rPr lang="sk-SK" dirty="0" smtClean="0">
                <a:latin typeface="Arno Pro" pitchFamily="18" charset="0"/>
              </a:rPr>
              <a:t>slnečný kameň </a:t>
            </a:r>
            <a:r>
              <a:rPr lang="sk-SK" i="1" dirty="0" err="1" smtClean="0">
                <a:latin typeface="Arno Pro" pitchFamily="18" charset="0"/>
              </a:rPr>
              <a:t>solarsteinn</a:t>
            </a:r>
            <a:endParaRPr lang="sk-SK" dirty="0" smtClean="0">
              <a:latin typeface="Arno Pro" pitchFamily="18" charset="0"/>
            </a:endParaRPr>
          </a:p>
          <a:p>
            <a:pPr marL="0" indent="0"/>
            <a:r>
              <a:rPr lang="sk-SK" dirty="0" smtClean="0">
                <a:latin typeface="Arno Pro" pitchFamily="18" charset="0"/>
              </a:rPr>
              <a:t> kryštál </a:t>
            </a:r>
            <a:r>
              <a:rPr lang="sk-SK" dirty="0" err="1" smtClean="0">
                <a:latin typeface="Arno Pro" pitchFamily="18" charset="0"/>
              </a:rPr>
              <a:t>turmalín</a:t>
            </a:r>
            <a:r>
              <a:rPr lang="en-US" dirty="0" smtClean="0">
                <a:latin typeface="Arno Pro" pitchFamily="18" charset="0"/>
              </a:rPr>
              <a:t>?</a:t>
            </a:r>
            <a:endParaRPr lang="sk-SK" dirty="0" smtClean="0">
              <a:latin typeface="Arno Pro" pitchFamily="18" charset="0"/>
            </a:endParaRPr>
          </a:p>
          <a:p>
            <a:pPr marL="800100" lvl="2" indent="0">
              <a:buNone/>
            </a:pPr>
            <a:r>
              <a:rPr lang="en-US" i="1" dirty="0" smtClean="0">
                <a:latin typeface="Arno Pro" pitchFamily="18" charset="0"/>
              </a:rPr>
              <a:t>[</a:t>
            </a:r>
            <a:r>
              <a:rPr lang="sk-SK" i="1" dirty="0" err="1" smtClean="0">
                <a:latin typeface="Arno Pro" pitchFamily="18" charset="0"/>
              </a:rPr>
              <a:t>science.smith.edu</a:t>
            </a:r>
            <a:r>
              <a:rPr lang="sk-SK" i="1" dirty="0" smtClean="0">
                <a:latin typeface="Arno Pro" pitchFamily="18" charset="0"/>
              </a:rPr>
              <a:t>, </a:t>
            </a:r>
            <a:r>
              <a:rPr lang="sk-SK" i="1" dirty="0" smtClean="0">
                <a:latin typeface="Arno Pro" pitchFamily="18" charset="0"/>
                <a:hlinkClick r:id="rId2"/>
              </a:rPr>
              <a:t>LINK</a:t>
            </a:r>
            <a:r>
              <a:rPr lang="en-US" i="1" dirty="0" smtClean="0">
                <a:latin typeface="Arno Pro" pitchFamily="18" charset="0"/>
              </a:rPr>
              <a:t>]</a:t>
            </a:r>
            <a:endParaRPr lang="sk-SK" i="1" dirty="0" smtClean="0">
              <a:latin typeface="Arno Pro" pitchFamily="18" charset="0"/>
            </a:endParaRPr>
          </a:p>
        </p:txBody>
      </p:sp>
      <p:pic>
        <p:nvPicPr>
          <p:cNvPr id="16" name="Picture 15" descr="Bayeux's tapestry.jpg"/>
          <p:cNvPicPr>
            <a:picLocks noChangeAspect="1"/>
          </p:cNvPicPr>
          <p:nvPr/>
        </p:nvPicPr>
        <p:blipFill>
          <a:blip r:embed="rId3" cstate="print">
            <a:clrChange>
              <a:clrFrom>
                <a:srgbClr val="FFFFFF"/>
              </a:clrFrom>
              <a:clrTo>
                <a:srgbClr val="FFFFFF">
                  <a:alpha val="0"/>
                </a:srgbClr>
              </a:clrTo>
            </a:clrChange>
          </a:blip>
          <a:srcRect l="5166" t="7269" r="35423" b="5501"/>
          <a:stretch>
            <a:fillRect/>
          </a:stretch>
        </p:blipFill>
        <p:spPr>
          <a:xfrm>
            <a:off x="539552" y="3429000"/>
            <a:ext cx="4032449" cy="3155830"/>
          </a:xfrm>
          <a:prstGeom prst="rect">
            <a:avLst/>
          </a:prstGeom>
        </p:spPr>
      </p:pic>
      <p:grpSp>
        <p:nvGrpSpPr>
          <p:cNvPr id="4" name="Group 19"/>
          <p:cNvGrpSpPr/>
          <p:nvPr/>
        </p:nvGrpSpPr>
        <p:grpSpPr>
          <a:xfrm>
            <a:off x="5220072" y="648072"/>
            <a:ext cx="4392488" cy="5949280"/>
            <a:chOff x="5220072" y="648072"/>
            <a:chExt cx="4392488" cy="5949280"/>
          </a:xfrm>
        </p:grpSpPr>
        <p:pic>
          <p:nvPicPr>
            <p:cNvPr id="13" name="Picture 12" descr="tourmaline_ppl.jpeg"/>
            <p:cNvPicPr>
              <a:picLocks noChangeAspect="1"/>
            </p:cNvPicPr>
            <p:nvPr/>
          </p:nvPicPr>
          <p:blipFill>
            <a:blip r:embed="rId4" cstate="print"/>
            <a:stretch>
              <a:fillRect/>
            </a:stretch>
          </p:blipFill>
          <p:spPr>
            <a:xfrm>
              <a:off x="5220072" y="648072"/>
              <a:ext cx="3514574" cy="2645694"/>
            </a:xfrm>
            <a:prstGeom prst="rect">
              <a:avLst/>
            </a:prstGeom>
            <a:ln>
              <a:solidFill>
                <a:schemeClr val="tx1"/>
              </a:solidFill>
            </a:ln>
          </p:spPr>
        </p:pic>
        <p:pic>
          <p:nvPicPr>
            <p:cNvPr id="15" name="Picture 14" descr="tourmaline_xp.jpeg"/>
            <p:cNvPicPr>
              <a:picLocks noChangeAspect="1"/>
            </p:cNvPicPr>
            <p:nvPr/>
          </p:nvPicPr>
          <p:blipFill>
            <a:blip r:embed="rId5" cstate="print"/>
            <a:stretch>
              <a:fillRect/>
            </a:stretch>
          </p:blipFill>
          <p:spPr>
            <a:xfrm>
              <a:off x="5220072" y="3528392"/>
              <a:ext cx="3514574" cy="2645694"/>
            </a:xfrm>
            <a:prstGeom prst="rect">
              <a:avLst/>
            </a:prstGeom>
            <a:ln>
              <a:solidFill>
                <a:schemeClr val="tx1"/>
              </a:solidFill>
            </a:ln>
          </p:spPr>
        </p:pic>
        <p:sp>
          <p:nvSpPr>
            <p:cNvPr id="17" name="TextBox 16"/>
            <p:cNvSpPr txBox="1"/>
            <p:nvPr/>
          </p:nvSpPr>
          <p:spPr>
            <a:xfrm>
              <a:off x="7164288" y="6228020"/>
              <a:ext cx="2448272" cy="369332"/>
            </a:xfrm>
            <a:prstGeom prst="rect">
              <a:avLst/>
            </a:prstGeom>
            <a:noFill/>
          </p:spPr>
          <p:txBody>
            <a:bodyPr wrap="square" rtlCol="0">
              <a:spAutoFit/>
            </a:bodyPr>
            <a:lstStyle/>
            <a:p>
              <a:r>
                <a:rPr lang="sk-SK" i="1" dirty="0" err="1">
                  <a:latin typeface="Arno Pro" pitchFamily="18" charset="0"/>
                </a:rPr>
                <a:t>science.smith.edu</a:t>
              </a:r>
              <a:endParaRPr lang="sk-SK" i="1" dirty="0"/>
            </a:p>
          </p:txBody>
        </p:sp>
      </p:grpSp>
      <p:sp>
        <p:nvSpPr>
          <p:cNvPr id="18" name="TextBox 17"/>
          <p:cNvSpPr txBox="1"/>
          <p:nvPr/>
        </p:nvSpPr>
        <p:spPr>
          <a:xfrm>
            <a:off x="1619673" y="6293667"/>
            <a:ext cx="2448272" cy="369332"/>
          </a:xfrm>
          <a:prstGeom prst="rect">
            <a:avLst/>
          </a:prstGeom>
          <a:noFill/>
        </p:spPr>
        <p:txBody>
          <a:bodyPr wrap="square" rtlCol="0">
            <a:spAutoFit/>
          </a:bodyPr>
          <a:lstStyle/>
          <a:p>
            <a:r>
              <a:rPr lang="sk-SK" i="1" dirty="0" err="1" smtClean="0">
                <a:latin typeface="Arno Pro" pitchFamily="18" charset="0"/>
              </a:rPr>
              <a:t>Bayoux</a:t>
            </a:r>
            <a:r>
              <a:rPr lang="sk-SK" i="1" dirty="0" smtClean="0">
                <a:latin typeface="Arno Pro" pitchFamily="18" charset="0"/>
              </a:rPr>
              <a:t> </a:t>
            </a:r>
            <a:r>
              <a:rPr lang="sk-SK" i="1" dirty="0" err="1" smtClean="0">
                <a:latin typeface="Arno Pro" pitchFamily="18" charset="0"/>
              </a:rPr>
              <a:t>tapestry</a:t>
            </a:r>
            <a:endParaRPr lang="sk-SK" i="1" dirty="0"/>
          </a:p>
        </p:txBody>
      </p:sp>
      <p:sp>
        <p:nvSpPr>
          <p:cNvPr id="19" name="Oval 18"/>
          <p:cNvSpPr/>
          <p:nvPr/>
        </p:nvSpPr>
        <p:spPr>
          <a:xfrm>
            <a:off x="683569" y="4925515"/>
            <a:ext cx="864096"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224136"/>
          </a:xfrm>
        </p:spPr>
        <p:txBody>
          <a:bodyPr>
            <a:normAutofit/>
          </a:bodyPr>
          <a:lstStyle/>
          <a:p>
            <a:pPr algn="l"/>
            <a:r>
              <a:rPr lang="en-US" b="1" dirty="0" err="1" smtClean="0">
                <a:latin typeface="Arno Pro" pitchFamily="18" charset="0"/>
              </a:rPr>
              <a:t>Polariz</a:t>
            </a:r>
            <a:r>
              <a:rPr lang="sk-SK" b="1" dirty="0" err="1" smtClean="0">
                <a:latin typeface="Arno Pro" pitchFamily="18" charset="0"/>
              </a:rPr>
              <a:t>ácia</a:t>
            </a:r>
            <a:r>
              <a:rPr lang="sk-SK" b="1" dirty="0" smtClean="0">
                <a:latin typeface="Arno Pro" pitchFamily="18" charset="0"/>
              </a:rPr>
              <a:t> svetla</a:t>
            </a:r>
            <a:endParaRPr lang="sk-SK" b="1" dirty="0">
              <a:latin typeface="Arno Pro" pitchFamily="18" charset="0"/>
            </a:endParaRPr>
          </a:p>
        </p:txBody>
      </p:sp>
      <p:sp>
        <p:nvSpPr>
          <p:cNvPr id="3" name="Content Placeholder 2"/>
          <p:cNvSpPr>
            <a:spLocks noGrp="1"/>
          </p:cNvSpPr>
          <p:nvPr>
            <p:ph idx="1"/>
          </p:nvPr>
        </p:nvSpPr>
        <p:spPr>
          <a:xfrm>
            <a:off x="395536" y="1268760"/>
            <a:ext cx="8229600" cy="2941787"/>
          </a:xfrm>
        </p:spPr>
        <p:txBody>
          <a:bodyPr>
            <a:noAutofit/>
          </a:bodyPr>
          <a:lstStyle/>
          <a:p>
            <a:pPr marL="0" indent="0"/>
            <a:r>
              <a:rPr lang="sk-SK" dirty="0">
                <a:latin typeface="Arno Pro" pitchFamily="18" charset="0"/>
              </a:rPr>
              <a:t> </a:t>
            </a:r>
            <a:r>
              <a:rPr lang="sk-SK" dirty="0" err="1" smtClean="0">
                <a:latin typeface="Arno Pro" pitchFamily="18" charset="0"/>
              </a:rPr>
              <a:t>elmag</a:t>
            </a:r>
            <a:r>
              <a:rPr lang="sk-SK" dirty="0" smtClean="0">
                <a:latin typeface="Arno Pro" pitchFamily="18" charset="0"/>
              </a:rPr>
              <a:t>. vlna</a:t>
            </a:r>
          </a:p>
          <a:p>
            <a:pPr marL="0" indent="0"/>
            <a:r>
              <a:rPr lang="sk-SK" dirty="0" smtClean="0">
                <a:latin typeface="Arno Pro" pitchFamily="18" charset="0"/>
              </a:rPr>
              <a:t> nepolarizované svetlo: intenzita E – všetky smery</a:t>
            </a:r>
          </a:p>
          <a:p>
            <a:pPr marL="0" indent="0"/>
            <a:endParaRPr lang="sk-SK" dirty="0">
              <a:latin typeface="Arno Pro" pitchFamily="18" charset="0"/>
            </a:endParaRPr>
          </a:p>
          <a:p>
            <a:pPr marL="0" indent="0"/>
            <a:endParaRPr lang="sk-SK" dirty="0" smtClean="0">
              <a:latin typeface="Arno Pro" pitchFamily="18" charset="0"/>
            </a:endParaRPr>
          </a:p>
          <a:p>
            <a:pPr marL="0" indent="0"/>
            <a:endParaRPr lang="sk-SK" dirty="0">
              <a:latin typeface="Arno Pro" pitchFamily="18" charset="0"/>
            </a:endParaRPr>
          </a:p>
          <a:p>
            <a:pPr marL="0" indent="0"/>
            <a:endParaRPr lang="sk-SK" dirty="0" smtClean="0">
              <a:latin typeface="Arno Pro" pitchFamily="18" charset="0"/>
            </a:endParaRPr>
          </a:p>
          <a:p>
            <a:pPr marL="0" indent="0"/>
            <a:endParaRPr lang="sk-SK" dirty="0">
              <a:latin typeface="Arno Pro" pitchFamily="18" charset="0"/>
            </a:endParaRPr>
          </a:p>
          <a:p>
            <a:pPr marL="0" indent="0">
              <a:buNone/>
            </a:pPr>
            <a:endParaRPr lang="sk-SK" dirty="0" smtClean="0">
              <a:latin typeface="Arno Pro" pitchFamily="18" charset="0"/>
            </a:endParaRPr>
          </a:p>
          <a:p>
            <a:pPr marL="0" indent="0"/>
            <a:r>
              <a:rPr lang="sk-SK" dirty="0" smtClean="0">
                <a:latin typeface="Arno Pro" pitchFamily="18" charset="0"/>
              </a:rPr>
              <a:t> lineárny </a:t>
            </a:r>
            <a:r>
              <a:rPr lang="sk-SK" dirty="0" err="1" smtClean="0">
                <a:latin typeface="Arno Pro" pitchFamily="18" charset="0"/>
              </a:rPr>
              <a:t>polarizátor</a:t>
            </a:r>
            <a:r>
              <a:rPr lang="sk-SK" dirty="0" smtClean="0">
                <a:latin typeface="Arno Pro" pitchFamily="18" charset="0"/>
              </a:rPr>
              <a:t> prepúšťa len istý smer E</a:t>
            </a:r>
          </a:p>
        </p:txBody>
      </p:sp>
      <p:sp>
        <p:nvSpPr>
          <p:cNvPr id="18" name="TextBox 17"/>
          <p:cNvSpPr txBox="1"/>
          <p:nvPr/>
        </p:nvSpPr>
        <p:spPr>
          <a:xfrm>
            <a:off x="7236296" y="2780928"/>
            <a:ext cx="461665" cy="2448272"/>
          </a:xfrm>
          <a:prstGeom prst="rect">
            <a:avLst/>
          </a:prstGeom>
          <a:noFill/>
        </p:spPr>
        <p:txBody>
          <a:bodyPr vert="vert" wrap="square" rtlCol="0">
            <a:spAutoFit/>
          </a:bodyPr>
          <a:lstStyle/>
          <a:p>
            <a:r>
              <a:rPr lang="sk-SK" i="1" dirty="0" err="1" smtClean="0">
                <a:latin typeface="Arno Pro" pitchFamily="18" charset="0"/>
              </a:rPr>
              <a:t>wikipedia.org</a:t>
            </a:r>
            <a:endParaRPr lang="sk-SK" i="1" dirty="0"/>
          </a:p>
        </p:txBody>
      </p:sp>
      <p:pic>
        <p:nvPicPr>
          <p:cNvPr id="12" name="Picture 11" descr="wiki-polarization.png"/>
          <p:cNvPicPr>
            <a:picLocks noChangeAspect="1"/>
          </p:cNvPicPr>
          <p:nvPr/>
        </p:nvPicPr>
        <p:blipFill>
          <a:blip r:embed="rId2" cstate="print"/>
          <a:stretch>
            <a:fillRect/>
          </a:stretch>
        </p:blipFill>
        <p:spPr>
          <a:xfrm>
            <a:off x="1475656" y="2741641"/>
            <a:ext cx="5688632" cy="2919607"/>
          </a:xfrm>
          <a:prstGeom prst="rect">
            <a:avLst/>
          </a:prstGeom>
          <a:ln>
            <a:solidFill>
              <a:schemeClr val="tx1"/>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IEL@ELGOCOGFUVWZY553" val="39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607</Words>
  <Application>Microsoft Office PowerPoint</Application>
  <PresentationFormat>On-screen Show (4:3)</PresentationFormat>
  <Paragraphs>108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TMF 2011 17 </vt:lpstr>
      <vt:lpstr>Legendy alebo fyzika?</vt:lpstr>
      <vt:lpstr>Kde je sever?</vt:lpstr>
      <vt:lpstr>Slide 4</vt:lpstr>
      <vt:lpstr>Čo vravia ságy?</vt:lpstr>
      <vt:lpstr>Hrafns Saga (~1300AD)</vt:lpstr>
      <vt:lpstr>Legenda ...</vt:lpstr>
      <vt:lpstr>Legenda ...</vt:lpstr>
      <vt:lpstr>Polarizácia svetla</vt:lpstr>
      <vt:lpstr>Lineárne polarizované svetlo</vt:lpstr>
      <vt:lpstr>Birefringentné kryštály (kalcit, …)</vt:lpstr>
      <vt:lpstr>Slide 12</vt:lpstr>
      <vt:lpstr>Slide 13</vt:lpstr>
      <vt:lpstr>Polarizačné filtre a obloha</vt:lpstr>
      <vt:lpstr>Polarizačné filtre a obloha</vt:lpstr>
      <vt:lpstr>Polarizácia slnečného svetla</vt:lpstr>
      <vt:lpstr>Polarizácia slnečného svetla</vt:lpstr>
      <vt:lpstr>Polarizácia za hmly/pod oblakmi</vt:lpstr>
      <vt:lpstr>Ozajstný výskum</vt:lpstr>
      <vt:lpstr>Slide 20</vt:lpstr>
      <vt:lpstr>Mnoho textu</vt:lpstr>
      <vt:lpstr>Mnoho textu: Dva výsledky</vt:lpstr>
      <vt:lpstr>Poďme merať!</vt:lpstr>
      <vt:lpstr>Zaujímavosti</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Navigácia  človiečikov  Vikingských</dc:title>
  <dc:creator>Daniel</dc:creator>
  <cp:lastModifiedBy>Daniel</cp:lastModifiedBy>
  <cp:revision>45</cp:revision>
  <dcterms:created xsi:type="dcterms:W3CDTF">2010-10-26T08:07:27Z</dcterms:created>
  <dcterms:modified xsi:type="dcterms:W3CDTF">2010-10-27T15:08:02Z</dcterms:modified>
</cp:coreProperties>
</file>